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charts/chart1.xml" ContentType="application/vnd.openxmlformats-officedocument.drawingml.chart+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308" r:id="rId2"/>
    <p:sldId id="258" r:id="rId3"/>
    <p:sldId id="316" r:id="rId4"/>
    <p:sldId id="260" r:id="rId5"/>
    <p:sldId id="261" r:id="rId6"/>
    <p:sldId id="281" r:id="rId7"/>
    <p:sldId id="282" r:id="rId8"/>
    <p:sldId id="283" r:id="rId9"/>
    <p:sldId id="284" r:id="rId10"/>
    <p:sldId id="329" r:id="rId11"/>
    <p:sldId id="330" r:id="rId12"/>
    <p:sldId id="331" r:id="rId13"/>
    <p:sldId id="332" r:id="rId14"/>
    <p:sldId id="333" r:id="rId15"/>
    <p:sldId id="334" r:id="rId16"/>
    <p:sldId id="335" r:id="rId17"/>
    <p:sldId id="336" r:id="rId18"/>
    <p:sldId id="337" r:id="rId19"/>
    <p:sldId id="338" r:id="rId20"/>
    <p:sldId id="339" r:id="rId21"/>
    <p:sldId id="340" r:id="rId22"/>
    <p:sldId id="341" r:id="rId23"/>
    <p:sldId id="342" r:id="rId24"/>
    <p:sldId id="343" r:id="rId25"/>
    <p:sldId id="286" r:id="rId26"/>
    <p:sldId id="287" r:id="rId27"/>
    <p:sldId id="324" r:id="rId28"/>
    <p:sldId id="344" r:id="rId29"/>
    <p:sldId id="350" r:id="rId30"/>
    <p:sldId id="268" r:id="rId31"/>
    <p:sldId id="310" r:id="rId32"/>
    <p:sldId id="271" r:id="rId33"/>
    <p:sldId id="346" r:id="rId34"/>
    <p:sldId id="347" r:id="rId35"/>
    <p:sldId id="348" r:id="rId36"/>
    <p:sldId id="349" r:id="rId37"/>
    <p:sldId id="328" r:id="rId38"/>
    <p:sldId id="345" r:id="rId39"/>
  </p:sldIdLst>
  <p:sldSz cx="9144000" cy="6858000" type="screen4x3"/>
  <p:notesSz cx="6797675" cy="9926638"/>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120" autoAdjust="0"/>
    <p:restoredTop sz="93600" autoAdjust="0"/>
  </p:normalViewPr>
  <p:slideViewPr>
    <p:cSldViewPr>
      <p:cViewPr>
        <p:scale>
          <a:sx n="80" d="100"/>
          <a:sy n="80" d="100"/>
        </p:scale>
        <p:origin x="-2514" y="-88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11"/>
    </mc:Choice>
    <mc:Fallback>
      <c:style val="11"/>
    </mc:Fallback>
  </mc:AlternateContent>
  <c:chart>
    <c:title>
      <c:tx>
        <c:rich>
          <a:bodyPr/>
          <a:lstStyle/>
          <a:p>
            <a:pPr>
              <a:defRPr/>
            </a:pPr>
            <a:r>
              <a:rPr lang="ru-RU" sz="2000" b="0" dirty="0" smtClean="0">
                <a:latin typeface="+mj-lt"/>
              </a:rPr>
              <a:t>2024 год</a:t>
            </a:r>
            <a:endParaRPr lang="ru-RU" sz="2000" b="0" dirty="0">
              <a:latin typeface="+mj-lt"/>
            </a:endParaRPr>
          </a:p>
        </c:rich>
      </c:tx>
      <c:layout>
        <c:manualLayout>
          <c:xMode val="edge"/>
          <c:yMode val="edge"/>
          <c:x val="0.48886571728711997"/>
          <c:y val="9.6024194616896708E-2"/>
        </c:manualLayout>
      </c:layout>
      <c:overlay val="0"/>
    </c:title>
    <c:autoTitleDeleted val="0"/>
    <c:plotArea>
      <c:layout/>
      <c:pieChart>
        <c:varyColors val="1"/>
        <c:ser>
          <c:idx val="0"/>
          <c:order val="0"/>
          <c:tx>
            <c:strRef>
              <c:f>Лист1!$B$1</c:f>
              <c:strCache>
                <c:ptCount val="1"/>
                <c:pt idx="0">
                  <c:v>2023 год</c:v>
                </c:pt>
              </c:strCache>
            </c:strRef>
          </c:tx>
          <c:dLbls>
            <c:dLbl>
              <c:idx val="0"/>
              <c:layout>
                <c:manualLayout>
                  <c:x val="-0.17154371041230257"/>
                  <c:y val="-0.16397071358835416"/>
                </c:manualLayout>
              </c:layout>
              <c:showLegendKey val="0"/>
              <c:showVal val="1"/>
              <c:showCatName val="0"/>
              <c:showSerName val="0"/>
              <c:showPercent val="0"/>
              <c:showBubbleSize val="0"/>
            </c:dLbl>
            <c:dLbl>
              <c:idx val="1"/>
              <c:layout>
                <c:manualLayout>
                  <c:x val="-7.4468771173007951E-3"/>
                  <c:y val="3.7939071204182329E-2"/>
                </c:manualLayout>
              </c:layout>
              <c:showLegendKey val="0"/>
              <c:showVal val="1"/>
              <c:showCatName val="0"/>
              <c:showSerName val="0"/>
              <c:showPercent val="0"/>
              <c:showBubbleSize val="0"/>
            </c:dLbl>
            <c:dLbl>
              <c:idx val="2"/>
              <c:layout>
                <c:manualLayout>
                  <c:x val="6.984528552869583E-2"/>
                  <c:y val="-0.14978151859386876"/>
                </c:manualLayout>
              </c:layout>
              <c:showLegendKey val="0"/>
              <c:showVal val="1"/>
              <c:showCatName val="0"/>
              <c:showSerName val="0"/>
              <c:showPercent val="0"/>
              <c:showBubbleSize val="0"/>
            </c:dLbl>
            <c:showLegendKey val="0"/>
            <c:showVal val="1"/>
            <c:showCatName val="0"/>
            <c:showSerName val="0"/>
            <c:showPercent val="0"/>
            <c:showBubbleSize val="0"/>
            <c:showLeaderLines val="1"/>
          </c:dLbls>
          <c:cat>
            <c:strRef>
              <c:f>Лист1!$A$2:$A$4</c:f>
              <c:strCache>
                <c:ptCount val="3"/>
                <c:pt idx="0">
                  <c:v>ч. 1 ст. 6 ФЗ "О персональных данных"</c:v>
                </c:pt>
                <c:pt idx="1">
                  <c:v>ч. 2 ст. 18.1 ФЗ "О персональных данных", п. 2 Постановления Правительства № 211</c:v>
                </c:pt>
                <c:pt idx="2">
                  <c:v>иные нарушения ФЗ "О персональных данных" (ст. 22, ст. 10.1)</c:v>
                </c:pt>
              </c:strCache>
            </c:strRef>
          </c:cat>
          <c:val>
            <c:numRef>
              <c:f>Лист1!$B$2:$B$4</c:f>
              <c:numCache>
                <c:formatCode>General</c:formatCode>
                <c:ptCount val="3"/>
                <c:pt idx="0">
                  <c:v>15</c:v>
                </c:pt>
                <c:pt idx="1">
                  <c:v>14</c:v>
                </c:pt>
                <c:pt idx="2">
                  <c:v>36</c:v>
                </c:pt>
              </c:numCache>
            </c:numRef>
          </c:val>
        </c:ser>
        <c:dLbls>
          <c:showLegendKey val="0"/>
          <c:showVal val="0"/>
          <c:showCatName val="0"/>
          <c:showSerName val="0"/>
          <c:showPercent val="0"/>
          <c:showBubbleSize val="0"/>
          <c:showLeaderLines val="1"/>
        </c:dLbls>
        <c:firstSliceAng val="0"/>
      </c:pieChart>
    </c:plotArea>
    <c:legend>
      <c:legendPos val="r"/>
      <c:legendEntry>
        <c:idx val="0"/>
        <c:txPr>
          <a:bodyPr/>
          <a:lstStyle/>
          <a:p>
            <a:pPr>
              <a:defRPr sz="1200">
                <a:latin typeface="Times New Roman" panose="02020603050405020304" pitchFamily="18" charset="0"/>
                <a:cs typeface="Times New Roman" panose="02020603050405020304" pitchFamily="18" charset="0"/>
              </a:defRPr>
            </a:pPr>
            <a:endParaRPr lang="ru-RU"/>
          </a:p>
        </c:txPr>
      </c:legendEntry>
      <c:legendEntry>
        <c:idx val="1"/>
        <c:txPr>
          <a:bodyPr/>
          <a:lstStyle/>
          <a:p>
            <a:pPr>
              <a:defRPr sz="1200">
                <a:latin typeface="Times New Roman" panose="02020603050405020304" pitchFamily="18" charset="0"/>
                <a:cs typeface="Times New Roman" panose="02020603050405020304" pitchFamily="18" charset="0"/>
              </a:defRPr>
            </a:pPr>
            <a:endParaRPr lang="ru-RU"/>
          </a:p>
        </c:txPr>
      </c:legendEntry>
      <c:legendEntry>
        <c:idx val="2"/>
        <c:txPr>
          <a:bodyPr/>
          <a:lstStyle/>
          <a:p>
            <a:pPr>
              <a:defRPr sz="1200">
                <a:latin typeface="Times New Roman" panose="02020603050405020304" pitchFamily="18" charset="0"/>
                <a:cs typeface="Times New Roman" panose="02020603050405020304" pitchFamily="18" charset="0"/>
              </a:defRPr>
            </a:pPr>
            <a:endParaRPr lang="ru-RU"/>
          </a:p>
        </c:txPr>
      </c:legendEntry>
      <c:layout>
        <c:manualLayout>
          <c:xMode val="edge"/>
          <c:yMode val="edge"/>
          <c:x val="0.64446421023514855"/>
          <c:y val="0.22933402851857262"/>
          <c:w val="0.34073410897766615"/>
          <c:h val="0.57396645836734272"/>
        </c:manualLayout>
      </c:layout>
      <c:overlay val="0"/>
    </c:legend>
    <c:plotVisOnly val="1"/>
    <c:dispBlanksAs val="gap"/>
    <c:showDLblsOverMax val="0"/>
  </c:chart>
  <c:txPr>
    <a:bodyPr/>
    <a:lstStyle/>
    <a:p>
      <a:pPr>
        <a:defRPr sz="1800"/>
      </a:pPr>
      <a:endParaRPr lang="ru-RU"/>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722F17A1-E899-49FF-B27B-7AA68FB57ADB}" type="datetimeFigureOut">
              <a:rPr lang="ru-RU" smtClean="0"/>
              <a:t>28.01.2025</a:t>
            </a:fld>
            <a:endParaRPr lang="ru-RU"/>
          </a:p>
        </p:txBody>
      </p:sp>
      <p:sp>
        <p:nvSpPr>
          <p:cNvPr id="4" name="Образ слайда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6D115C08-94B4-4824-A6EA-60585F3EE4F0}" type="slidenum">
              <a:rPr lang="ru-RU" smtClean="0"/>
              <a:t>‹#›</a:t>
            </a:fld>
            <a:endParaRPr lang="ru-RU"/>
          </a:p>
        </p:txBody>
      </p:sp>
    </p:spTree>
    <p:extLst>
      <p:ext uri="{BB962C8B-B14F-4D97-AF65-F5344CB8AC3E}">
        <p14:creationId xmlns:p14="http://schemas.microsoft.com/office/powerpoint/2010/main" val="26193733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microsoft.com/office/2007/relationships/hdphoto" Target="../media/hdphoto1.wdp"/></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7"/>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2"/>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1"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40"/>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40"/>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4_Титульный слайд">
    <p:spTree>
      <p:nvGrpSpPr>
        <p:cNvPr id="1" name=""/>
        <p:cNvGrpSpPr/>
        <p:nvPr/>
      </p:nvGrpSpPr>
      <p:grpSpPr>
        <a:xfrm>
          <a:off x="0" y="0"/>
          <a:ext cx="0" cy="0"/>
          <a:chOff x="0" y="0"/>
          <a:chExt cx="0" cy="0"/>
        </a:xfrm>
      </p:grpSpPr>
      <p:pic>
        <p:nvPicPr>
          <p:cNvPr id="10" name="Рисунок 9">
            <a:extLst>
              <a:ext uri="{FF2B5EF4-FFF2-40B4-BE49-F238E27FC236}">
                <a16:creationId xmlns="" xmlns:a16="http://schemas.microsoft.com/office/drawing/2014/main" id="{D144F418-A535-48A6-A339-61FAD0B553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62179"/>
            <a:ext cx="9144000" cy="2486057"/>
          </a:xfrm>
          <a:prstGeom prst="rect">
            <a:avLst/>
          </a:prstGeom>
        </p:spPr>
      </p:pic>
      <p:sp>
        <p:nvSpPr>
          <p:cNvPr id="7" name="Прямоугольник 6">
            <a:extLst>
              <a:ext uri="{FF2B5EF4-FFF2-40B4-BE49-F238E27FC236}">
                <a16:creationId xmlns="" xmlns:a16="http://schemas.microsoft.com/office/drawing/2014/main" id="{B0CBC823-B82D-43B3-9F93-6330F9EAEA3A}"/>
              </a:ext>
            </a:extLst>
          </p:cNvPr>
          <p:cNvSpPr/>
          <p:nvPr/>
        </p:nvSpPr>
        <p:spPr>
          <a:xfrm>
            <a:off x="0" y="4362179"/>
            <a:ext cx="9144000" cy="2495825"/>
          </a:xfrm>
          <a:prstGeom prst="rect">
            <a:avLst/>
          </a:prstGeom>
          <a:solidFill>
            <a:srgbClr val="002E6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809"/>
          </a:p>
        </p:txBody>
      </p:sp>
      <p:sp>
        <p:nvSpPr>
          <p:cNvPr id="2" name="Title 1"/>
          <p:cNvSpPr>
            <a:spLocks noGrp="1"/>
          </p:cNvSpPr>
          <p:nvPr>
            <p:ph type="ctrTitle"/>
          </p:nvPr>
        </p:nvSpPr>
        <p:spPr>
          <a:xfrm>
            <a:off x="685800" y="2822250"/>
            <a:ext cx="7772400" cy="1452996"/>
          </a:xfrm>
        </p:spPr>
        <p:txBody>
          <a:bodyPr anchor="ctr">
            <a:normAutofit/>
          </a:bodyPr>
          <a:lstStyle>
            <a:lvl1pPr algn="ctr">
              <a:defRPr sz="2908">
                <a:solidFill>
                  <a:schemeClr val="bg2">
                    <a:lumMod val="10000"/>
                  </a:schemeClr>
                </a:solidFill>
              </a:defRPr>
            </a:lvl1pPr>
          </a:lstStyle>
          <a:p>
            <a:r>
              <a:rPr lang="ru-RU"/>
              <a:t>Образец заголовка</a:t>
            </a:r>
            <a:endParaRPr lang="en-US" dirty="0"/>
          </a:p>
        </p:txBody>
      </p:sp>
      <p:sp>
        <p:nvSpPr>
          <p:cNvPr id="3" name="Subtitle 2"/>
          <p:cNvSpPr>
            <a:spLocks noGrp="1"/>
          </p:cNvSpPr>
          <p:nvPr>
            <p:ph type="subTitle" idx="1" hasCustomPrompt="1"/>
          </p:nvPr>
        </p:nvSpPr>
        <p:spPr>
          <a:xfrm>
            <a:off x="1143001" y="4655940"/>
            <a:ext cx="6858000" cy="1158677"/>
          </a:xfrm>
        </p:spPr>
        <p:txBody>
          <a:bodyPr>
            <a:normAutofit/>
          </a:bodyPr>
          <a:lstStyle>
            <a:lvl1pPr marL="0" indent="0" algn="ctr">
              <a:buNone/>
              <a:defRPr sz="1662">
                <a:solidFill>
                  <a:schemeClr val="bg1"/>
                </a:solidFill>
              </a:defRPr>
            </a:lvl1pPr>
            <a:lvl2pPr marL="493466" indent="0" algn="ctr">
              <a:buNone/>
              <a:defRPr sz="2159"/>
            </a:lvl2pPr>
            <a:lvl3pPr marL="986933" indent="0" algn="ctr">
              <a:buNone/>
              <a:defRPr sz="1943"/>
            </a:lvl3pPr>
            <a:lvl4pPr marL="1480399" indent="0" algn="ctr">
              <a:buNone/>
              <a:defRPr sz="1727"/>
            </a:lvl4pPr>
            <a:lvl5pPr marL="1973865" indent="0" algn="ctr">
              <a:buNone/>
              <a:defRPr sz="1727"/>
            </a:lvl5pPr>
            <a:lvl6pPr marL="2467332" indent="0" algn="ctr">
              <a:buNone/>
              <a:defRPr sz="1727"/>
            </a:lvl6pPr>
            <a:lvl7pPr marL="2960799" indent="0" algn="ctr">
              <a:buNone/>
              <a:defRPr sz="1727"/>
            </a:lvl7pPr>
            <a:lvl8pPr marL="3454265" indent="0" algn="ctr">
              <a:buNone/>
              <a:defRPr sz="1727"/>
            </a:lvl8pPr>
            <a:lvl9pPr marL="3947731" indent="0" algn="ctr">
              <a:buNone/>
              <a:defRPr sz="1727"/>
            </a:lvl9pPr>
          </a:lstStyle>
          <a:p>
            <a:r>
              <a:rPr lang="ru-RU" dirty="0"/>
              <a:t>Имя Отчество Фамилия</a:t>
            </a:r>
          </a:p>
          <a:p>
            <a:r>
              <a:rPr lang="ru-RU" dirty="0"/>
              <a:t>Должность</a:t>
            </a:r>
            <a:endParaRPr lang="en-US" dirty="0"/>
          </a:p>
        </p:txBody>
      </p:sp>
      <p:sp>
        <p:nvSpPr>
          <p:cNvPr id="123" name="Текст 3">
            <a:extLst>
              <a:ext uri="{FF2B5EF4-FFF2-40B4-BE49-F238E27FC236}">
                <a16:creationId xmlns="" xmlns:a16="http://schemas.microsoft.com/office/drawing/2014/main" id="{71611C9E-E969-4828-A6FB-099BE1704210}"/>
              </a:ext>
            </a:extLst>
          </p:cNvPr>
          <p:cNvSpPr>
            <a:spLocks noGrp="1"/>
          </p:cNvSpPr>
          <p:nvPr>
            <p:ph type="body" sz="half" idx="2" hasCustomPrompt="1"/>
          </p:nvPr>
        </p:nvSpPr>
        <p:spPr>
          <a:xfrm>
            <a:off x="3382916" y="6446421"/>
            <a:ext cx="2378169" cy="183063"/>
          </a:xfrm>
        </p:spPr>
        <p:txBody>
          <a:bodyPr/>
          <a:lstStyle>
            <a:lvl1pPr marL="0" indent="0" algn="ctr">
              <a:buNone/>
              <a:defRPr sz="1108">
                <a:solidFill>
                  <a:schemeClr val="bg1"/>
                </a:solidFill>
                <a:latin typeface="+mn-lt"/>
              </a:defRPr>
            </a:lvl1pPr>
            <a:lvl2pPr marL="316528" indent="0">
              <a:buNone/>
              <a:defRPr sz="969"/>
            </a:lvl2pPr>
            <a:lvl3pPr marL="633055" indent="0">
              <a:buNone/>
              <a:defRPr sz="831"/>
            </a:lvl3pPr>
            <a:lvl4pPr marL="949583" indent="0">
              <a:buNone/>
              <a:defRPr sz="692"/>
            </a:lvl4pPr>
            <a:lvl5pPr marL="1266110" indent="0">
              <a:buNone/>
              <a:defRPr sz="692"/>
            </a:lvl5pPr>
            <a:lvl6pPr marL="1582638" indent="0">
              <a:buNone/>
              <a:defRPr sz="692"/>
            </a:lvl6pPr>
            <a:lvl7pPr marL="1899165" indent="0">
              <a:buNone/>
              <a:defRPr sz="692"/>
            </a:lvl7pPr>
            <a:lvl8pPr marL="2215693" indent="0">
              <a:buNone/>
              <a:defRPr sz="692"/>
            </a:lvl8pPr>
            <a:lvl9pPr marL="2532220" indent="0">
              <a:buNone/>
              <a:defRPr sz="692"/>
            </a:lvl9pPr>
          </a:lstStyle>
          <a:p>
            <a:pPr lvl="0"/>
            <a:r>
              <a:rPr lang="ru-RU" dirty="0"/>
              <a:t>2021 г.</a:t>
            </a:r>
          </a:p>
        </p:txBody>
      </p:sp>
      <p:sp>
        <p:nvSpPr>
          <p:cNvPr id="157" name="Прямоугольник 156">
            <a:extLst>
              <a:ext uri="{FF2B5EF4-FFF2-40B4-BE49-F238E27FC236}">
                <a16:creationId xmlns="" xmlns:a16="http://schemas.microsoft.com/office/drawing/2014/main" id="{46BEE894-F66A-4E44-B18E-3B1D3C6629FA}"/>
              </a:ext>
            </a:extLst>
          </p:cNvPr>
          <p:cNvSpPr/>
          <p:nvPr/>
        </p:nvSpPr>
        <p:spPr>
          <a:xfrm>
            <a:off x="0" y="5"/>
            <a:ext cx="9144000" cy="22786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623" spc="138" baseline="0"/>
              <a:t>ФЕДЕРАЛЬНАЯ СЛУЖБА ПО НАДЗОРУ В СФЕРЕ СВЯЗИ, ИНФОРМАЦИОННЫХ ТЕХНОЛОГИЙ И МАССОВЫХ КОММУНИКАЦИЙ</a:t>
            </a:r>
            <a:endParaRPr lang="ru-RU" sz="623" spc="138" baseline="0" dirty="0"/>
          </a:p>
        </p:txBody>
      </p:sp>
      <p:cxnSp>
        <p:nvCxnSpPr>
          <p:cNvPr id="11" name="Прямая соединительная линия 10">
            <a:extLst>
              <a:ext uri="{FF2B5EF4-FFF2-40B4-BE49-F238E27FC236}">
                <a16:creationId xmlns="" xmlns:a16="http://schemas.microsoft.com/office/drawing/2014/main" id="{B4C9D585-E218-400A-B79E-BC598D3C6BF3}"/>
              </a:ext>
            </a:extLst>
          </p:cNvPr>
          <p:cNvCxnSpPr/>
          <p:nvPr/>
        </p:nvCxnSpPr>
        <p:spPr>
          <a:xfrm>
            <a:off x="0" y="260244"/>
            <a:ext cx="9144000" cy="0"/>
          </a:xfrm>
          <a:prstGeom prst="line">
            <a:avLst/>
          </a:prstGeom>
          <a:ln w="34925">
            <a:solidFill>
              <a:schemeClr val="accent3"/>
            </a:solidFill>
          </a:ln>
        </p:spPr>
        <p:style>
          <a:lnRef idx="1">
            <a:schemeClr val="accent1"/>
          </a:lnRef>
          <a:fillRef idx="0">
            <a:schemeClr val="accent1"/>
          </a:fillRef>
          <a:effectRef idx="0">
            <a:schemeClr val="accent1"/>
          </a:effectRef>
          <a:fontRef idx="minor">
            <a:schemeClr val="tx1"/>
          </a:fontRef>
        </p:style>
      </p:cxnSp>
      <p:sp>
        <p:nvSpPr>
          <p:cNvPr id="12" name="Прямоугольник 11">
            <a:extLst>
              <a:ext uri="{FF2B5EF4-FFF2-40B4-BE49-F238E27FC236}">
                <a16:creationId xmlns="" xmlns:a16="http://schemas.microsoft.com/office/drawing/2014/main" id="{A8B42C83-EA23-40D8-B485-26468FABDFA1}"/>
              </a:ext>
            </a:extLst>
          </p:cNvPr>
          <p:cNvSpPr/>
          <p:nvPr/>
        </p:nvSpPr>
        <p:spPr>
          <a:xfrm>
            <a:off x="3090573" y="2246528"/>
            <a:ext cx="2962858" cy="386985"/>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62" b="1" cap="none" spc="35" dirty="0">
                <a:ln w="9525" cmpd="sng">
                  <a:noFill/>
                  <a:prstDash val="solid"/>
                </a:ln>
                <a:solidFill>
                  <a:schemeClr val="accent1"/>
                </a:solidFill>
                <a:effectLst/>
                <a:latin typeface="+mj-lt"/>
              </a:rPr>
              <a:t>РОСКОМНАДЗОР</a:t>
            </a:r>
          </a:p>
        </p:txBody>
      </p:sp>
      <p:pic>
        <p:nvPicPr>
          <p:cNvPr id="13" name="Рисунок 12">
            <a:extLst>
              <a:ext uri="{FF2B5EF4-FFF2-40B4-BE49-F238E27FC236}">
                <a16:creationId xmlns="" xmlns:a16="http://schemas.microsoft.com/office/drawing/2014/main" id="{2845744D-D37C-4181-B97C-506D88013F8E}"/>
              </a:ext>
            </a:extLst>
          </p:cNvPr>
          <p:cNvPicPr>
            <a:picLocks/>
          </p:cNvPicPr>
          <p:nvPr/>
        </p:nvPicPr>
        <p:blipFill>
          <a:blip r:embed="rId3" cstate="print">
            <a:extLst>
              <a:ext uri="{BEBA8EAE-BF5A-486C-A8C5-ECC9F3942E4B}">
                <a14:imgProps xmlns:a14="http://schemas.microsoft.com/office/drawing/2010/main">
                  <a14:imgLayer r:embed="rId4">
                    <a14:imgEffect>
                      <a14:saturation sat="66000"/>
                    </a14:imgEffect>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038922" y="588204"/>
            <a:ext cx="1066159" cy="1575338"/>
          </a:xfrm>
          <a:prstGeom prst="rect">
            <a:avLst/>
          </a:prstGeom>
        </p:spPr>
      </p:pic>
    </p:spTree>
    <p:extLst>
      <p:ext uri="{BB962C8B-B14F-4D97-AF65-F5344CB8AC3E}">
        <p14:creationId xmlns:p14="http://schemas.microsoft.com/office/powerpoint/2010/main" val="16972767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ru-RU"/>
          </a:p>
        </p:txBody>
      </p:sp>
      <p:sp>
        <p:nvSpPr>
          <p:cNvPr id="5" name="Нижний колонтитул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2.xml"/><Relationship Id="rId5" Type="http://schemas.openxmlformats.org/officeDocument/2006/relationships/image" Target="../media/image5.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tags" Target="../tags/tag3.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tags" Target="../tags/tag4.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5.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6.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8.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1.xml"/><Relationship Id="rId1" Type="http://schemas.openxmlformats.org/officeDocument/2006/relationships/tags" Target="../tags/tag9.xml"/><Relationship Id="rId5" Type="http://schemas.openxmlformats.org/officeDocument/2006/relationships/image" Target="../media/image3.png"/><Relationship Id="rId4" Type="http://schemas.openxmlformats.org/officeDocument/2006/relationships/image" Target="../media/image11.jp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1.xml"/><Relationship Id="rId1" Type="http://schemas.openxmlformats.org/officeDocument/2006/relationships/tags" Target="../tags/tag10.xml"/><Relationship Id="rId6" Type="http://schemas.openxmlformats.org/officeDocument/2006/relationships/image" Target="../media/image3.png"/><Relationship Id="rId5" Type="http://schemas.openxmlformats.org/officeDocument/2006/relationships/image" Target="../media/image11.jp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1.xml"/><Relationship Id="rId1" Type="http://schemas.openxmlformats.org/officeDocument/2006/relationships/tags" Target="../tags/tag11.xml"/><Relationship Id="rId6" Type="http://schemas.openxmlformats.org/officeDocument/2006/relationships/image" Target="../media/image3.png"/><Relationship Id="rId5" Type="http://schemas.openxmlformats.org/officeDocument/2006/relationships/image" Target="../media/image16.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png"/><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4.png"/><Relationship Id="rId1" Type="http://schemas.openxmlformats.org/officeDocument/2006/relationships/slideLayout" Target="../slideLayouts/slideLayout2.xml"/><Relationship Id="rId5" Type="http://schemas.microsoft.com/office/2007/relationships/hdphoto" Target="../media/hdphoto5.wdp"/><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6.wdp"/></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png"/><Relationship Id="rId1" Type="http://schemas.openxmlformats.org/officeDocument/2006/relationships/slideLayout" Target="../slideLayouts/slideLayout2.xml"/><Relationship Id="rId4" Type="http://schemas.microsoft.com/office/2007/relationships/hdphoto" Target="../media/hdphoto7.wdp"/></Relationships>
</file>

<file path=ppt/slides/_rels/slide24.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12.xml"/><Relationship Id="rId4" Type="http://schemas.openxmlformats.org/officeDocument/2006/relationships/image" Target="../media/image32.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13.xml"/><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14.xml"/><Relationship Id="rId4" Type="http://schemas.openxmlformats.org/officeDocument/2006/relationships/image" Target="../media/image34.png"/></Relationships>
</file>

<file path=ppt/slides/_rels/slide2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slideLayout" Target="../slideLayouts/slideLayout1.xml"/><Relationship Id="rId1" Type="http://schemas.openxmlformats.org/officeDocument/2006/relationships/tags" Target="../tags/tag15.xm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16.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17.x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1.xml"/><Relationship Id="rId1" Type="http://schemas.openxmlformats.org/officeDocument/2006/relationships/tags" Target="../tags/tag18.xml"/><Relationship Id="rId6" Type="http://schemas.openxmlformats.org/officeDocument/2006/relationships/image" Target="../media/image3.png"/><Relationship Id="rId5" Type="http://schemas.openxmlformats.org/officeDocument/2006/relationships/image" Target="../media/image37.png"/><Relationship Id="rId4" Type="http://schemas.openxmlformats.org/officeDocument/2006/relationships/image" Target="../media/image36.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19.xml"/><Relationship Id="rId4" Type="http://schemas.openxmlformats.org/officeDocument/2006/relationships/image" Target="../media/image38.pn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20.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21.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22.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23.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24.xml"/></Relationships>
</file>

<file path=ppt/slides/_rels/slide3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39.png"/><Relationship Id="rId7" Type="http://schemas.openxmlformats.org/officeDocument/2006/relationships/image" Target="../media/image43.emf"/><Relationship Id="rId2" Type="http://schemas.openxmlformats.org/officeDocument/2006/relationships/slideLayout" Target="../slideLayouts/slideLayout1.xml"/><Relationship Id="rId1" Type="http://schemas.openxmlformats.org/officeDocument/2006/relationships/tags" Target="../tags/tag25.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a:extLst>
              <a:ext uri="{FF2B5EF4-FFF2-40B4-BE49-F238E27FC236}">
                <a16:creationId xmlns="" xmlns:a16="http://schemas.microsoft.com/office/drawing/2014/main" id="{174BA86B-E729-4815-9DE9-159D4FB6AE7D}"/>
              </a:ext>
            </a:extLst>
          </p:cNvPr>
          <p:cNvSpPr>
            <a:spLocks noGrp="1"/>
          </p:cNvSpPr>
          <p:nvPr>
            <p:ph type="ctrTitle"/>
          </p:nvPr>
        </p:nvSpPr>
        <p:spPr>
          <a:xfrm>
            <a:off x="685799" y="2655149"/>
            <a:ext cx="7772400" cy="1089747"/>
          </a:xfrm>
        </p:spPr>
        <p:txBody>
          <a:bodyPr>
            <a:normAutofit/>
          </a:bodyPr>
          <a:lstStyle/>
          <a:p>
            <a:pPr defTabSz="685800">
              <a:spcBef>
                <a:spcPts val="0"/>
              </a:spcBef>
            </a:pPr>
            <a:r>
              <a:rPr lang="ru-RU" sz="2400" b="1" dirty="0" smtClean="0">
                <a:solidFill>
                  <a:srgbClr val="1F497D">
                    <a:lumMod val="75000"/>
                  </a:srgbClr>
                </a:solidFill>
                <a:latin typeface="Arial Narrow" panose="020B0606020202030204" pitchFamily="34" charset="0"/>
                <a:ea typeface="+mn-ea"/>
                <a:cs typeface="+mn-cs"/>
              </a:rPr>
              <a:t>ВЫПОЛНЕНИЕ ТРЕБОВАНИЙ ФЕДЕРАЛЬНОГО ЗАКОНА «О ПЕРСОНАЛЬНЫХ ДАННЫХ»</a:t>
            </a:r>
            <a:endParaRPr lang="ru-RU" sz="2400" b="1" dirty="0">
              <a:solidFill>
                <a:srgbClr val="1F497D">
                  <a:lumMod val="75000"/>
                </a:srgbClr>
              </a:solidFill>
              <a:latin typeface="Arial Narrow" panose="020B0606020202030204" pitchFamily="34" charset="0"/>
              <a:ea typeface="+mn-ea"/>
              <a:cs typeface="+mn-cs"/>
            </a:endParaRPr>
          </a:p>
        </p:txBody>
      </p:sp>
      <p:sp>
        <p:nvSpPr>
          <p:cNvPr id="3" name="Подзаголовок 2">
            <a:extLst>
              <a:ext uri="{FF2B5EF4-FFF2-40B4-BE49-F238E27FC236}">
                <a16:creationId xmlns="" xmlns:a16="http://schemas.microsoft.com/office/drawing/2014/main" id="{CF3761AF-218F-4008-8803-4E0C410BE536}"/>
              </a:ext>
            </a:extLst>
          </p:cNvPr>
          <p:cNvSpPr>
            <a:spLocks noGrp="1"/>
          </p:cNvSpPr>
          <p:nvPr>
            <p:ph type="subTitle" idx="1"/>
          </p:nvPr>
        </p:nvSpPr>
        <p:spPr/>
        <p:txBody>
          <a:bodyPr>
            <a:normAutofit/>
          </a:bodyPr>
          <a:lstStyle/>
          <a:p>
            <a:r>
              <a:rPr lang="ru-RU" sz="2400" dirty="0" smtClean="0">
                <a:latin typeface="Arial Narrow" panose="020B0606020202030204" pitchFamily="34" charset="0"/>
              </a:rPr>
              <a:t>Управление </a:t>
            </a:r>
            <a:r>
              <a:rPr lang="ru-RU" sz="2400" dirty="0" err="1" smtClean="0">
                <a:latin typeface="Arial Narrow" panose="020B0606020202030204" pitchFamily="34" charset="0"/>
              </a:rPr>
              <a:t>Роскомнадзора</a:t>
            </a:r>
            <a:r>
              <a:rPr lang="ru-RU" sz="2400" dirty="0" smtClean="0">
                <a:latin typeface="Arial Narrow" panose="020B0606020202030204" pitchFamily="34" charset="0"/>
              </a:rPr>
              <a:t> по Иркутской области</a:t>
            </a:r>
            <a:endParaRPr lang="ru-RU" sz="2400" dirty="0">
              <a:latin typeface="Arial Narrow" panose="020B0606020202030204" pitchFamily="34" charset="0"/>
            </a:endParaRPr>
          </a:p>
        </p:txBody>
      </p:sp>
      <p:sp>
        <p:nvSpPr>
          <p:cNvPr id="6" name="Текст 5">
            <a:extLst>
              <a:ext uri="{FF2B5EF4-FFF2-40B4-BE49-F238E27FC236}">
                <a16:creationId xmlns="" xmlns:a16="http://schemas.microsoft.com/office/drawing/2014/main" id="{14783722-9F09-4B6C-BBE2-36601A4E97AB}"/>
              </a:ext>
            </a:extLst>
          </p:cNvPr>
          <p:cNvSpPr>
            <a:spLocks noGrp="1"/>
          </p:cNvSpPr>
          <p:nvPr>
            <p:ph type="body" sz="half" idx="2"/>
          </p:nvPr>
        </p:nvSpPr>
        <p:spPr/>
        <p:txBody>
          <a:bodyPr>
            <a:noAutofit/>
          </a:bodyPr>
          <a:lstStyle/>
          <a:p>
            <a:r>
              <a:rPr lang="ru-RU" sz="1100" dirty="0" smtClean="0"/>
              <a:t>2025 </a:t>
            </a:r>
            <a:r>
              <a:rPr lang="ru-RU" sz="1100" dirty="0"/>
              <a:t>г.</a:t>
            </a:r>
          </a:p>
        </p:txBody>
      </p:sp>
      <p:sp>
        <p:nvSpPr>
          <p:cNvPr id="2" name="Прямоугольник 1"/>
          <p:cNvSpPr/>
          <p:nvPr/>
        </p:nvSpPr>
        <p:spPr>
          <a:xfrm>
            <a:off x="3563889" y="476672"/>
            <a:ext cx="2016224" cy="1800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7" name="Picture 4" descr="https://upload.wikimedia.org/wikipedia/commons/thumb/7/72/Emblem_of_Roskomnadzor_(web-site).svg/1280px-Emblem_of_Roskomnadzor_(web-site).sv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87683" y="617607"/>
            <a:ext cx="1368635" cy="15183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95522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скругленные углы 7">
            <a:extLst>
              <a:ext uri="{FF2B5EF4-FFF2-40B4-BE49-F238E27FC236}">
                <a16:creationId xmlns:a16="http://schemas.microsoft.com/office/drawing/2014/main" xmlns="" id="{A39448D1-A038-4072-B9D3-49283FAC30CC}"/>
              </a:ext>
            </a:extLst>
          </p:cNvPr>
          <p:cNvSpPr/>
          <p:nvPr/>
        </p:nvSpPr>
        <p:spPr>
          <a:xfrm>
            <a:off x="60608" y="1556792"/>
            <a:ext cx="8948928" cy="4896544"/>
          </a:xfrm>
          <a:prstGeom prst="roundRect">
            <a:avLst/>
          </a:prstGeom>
          <a:solidFill>
            <a:schemeClr val="tx2">
              <a:lumMod val="20000"/>
              <a:lumOff val="8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TextBox 17"/>
          <p:cNvSpPr txBox="1"/>
          <p:nvPr/>
        </p:nvSpPr>
        <p:spPr>
          <a:xfrm>
            <a:off x="251520" y="240509"/>
            <a:ext cx="7344816" cy="553998"/>
          </a:xfrm>
          <a:prstGeom prst="rect">
            <a:avLst/>
          </a:prstGeom>
          <a:noFill/>
        </p:spPr>
        <p:txBody>
          <a:bodyPr wrap="square" lIns="0" tIns="0" rIns="0" bIns="0" rtlCol="0">
            <a:spAutoFit/>
          </a:bodyPr>
          <a:lstStyle/>
          <a:p>
            <a:pPr algn="ctr" defTabSz="0"/>
            <a:r>
              <a:rPr lang="ru-RU" b="1" dirty="0" smtClean="0">
                <a:solidFill>
                  <a:schemeClr val="tx2">
                    <a:lumMod val="75000"/>
                  </a:schemeClr>
                </a:solidFill>
                <a:latin typeface="Arial Narrow" panose="020B0606020202030204" pitchFamily="34" charset="0"/>
              </a:rPr>
              <a:t>НОРМАТИВНЫЕ ПРАВОВЫЕ АКТЫ, РЕГУЛИРУЮЩИЕ ДЕЯТЕЛЬНОСТЬ В ОБЛАСТИ ПЕРСОНАЛЬНЫХ ДАННЫХ</a:t>
            </a:r>
            <a:endParaRPr lang="ru-RU" b="1" dirty="0">
              <a:solidFill>
                <a:schemeClr val="tx2">
                  <a:lumMod val="75000"/>
                </a:schemeClr>
              </a:solidFill>
              <a:latin typeface="Arial Narrow" panose="020B0606020202030204" pitchFamily="34" charset="0"/>
            </a:endParaRPr>
          </a:p>
        </p:txBody>
      </p:sp>
      <p:sp>
        <p:nvSpPr>
          <p:cNvPr id="5" name="TextBox 4">
            <a:extLst>
              <a:ext uri="{FF2B5EF4-FFF2-40B4-BE49-F238E27FC236}">
                <a16:creationId xmlns:a16="http://schemas.microsoft.com/office/drawing/2014/main" xmlns="" id="{714C7BCE-D3F9-4289-AF86-F29836537C6A}"/>
              </a:ext>
            </a:extLst>
          </p:cNvPr>
          <p:cNvSpPr txBox="1"/>
          <p:nvPr/>
        </p:nvSpPr>
        <p:spPr>
          <a:xfrm>
            <a:off x="395536" y="1581362"/>
            <a:ext cx="8279072" cy="4939814"/>
          </a:xfrm>
          <a:prstGeom prst="rect">
            <a:avLst/>
          </a:prstGeom>
          <a:noFill/>
        </p:spPr>
        <p:txBody>
          <a:bodyPr wrap="square" rtlCol="0">
            <a:spAutoFit/>
          </a:bodyPr>
          <a:lstStyle/>
          <a:p>
            <a:pPr marL="285750" indent="-285750" defTabSz="0">
              <a:spcAft>
                <a:spcPts val="1800"/>
              </a:spcAft>
              <a:buClr>
                <a:srgbClr val="683169"/>
              </a:buClr>
              <a:buSzPct val="120000"/>
              <a:buFont typeface="Arial" panose="020B0604020202020204" pitchFamily="34" charset="0"/>
              <a:buChar char="•"/>
            </a:pPr>
            <a:r>
              <a:rPr lang="ru-RU" sz="1600" b="1" dirty="0">
                <a:latin typeface="Arial Narrow" panose="020B0606020202030204" pitchFamily="34" charset="0"/>
              </a:rPr>
              <a:t>Конституция Российской Федерации (ст. 23, 24);</a:t>
            </a:r>
          </a:p>
          <a:p>
            <a:pPr marL="285750" indent="-285750" defTabSz="0">
              <a:spcAft>
                <a:spcPts val="1800"/>
              </a:spcAft>
              <a:buClr>
                <a:srgbClr val="683169"/>
              </a:buClr>
              <a:buSzPct val="120000"/>
              <a:buFont typeface="Arial" panose="020B0604020202020204" pitchFamily="34" charset="0"/>
              <a:buChar char="•"/>
            </a:pPr>
            <a:r>
              <a:rPr lang="ru-RU" sz="1600" b="1" dirty="0">
                <a:latin typeface="Arial Narrow" panose="020B0606020202030204" pitchFamily="34" charset="0"/>
              </a:rPr>
              <a:t>Трудовой кодекс Российской Федерации от 30 декабря 2001 г. </a:t>
            </a:r>
            <a:r>
              <a:rPr lang="ru-RU" sz="1600" b="1" dirty="0" smtClean="0">
                <a:latin typeface="Arial Narrow" panose="020B0606020202030204" pitchFamily="34" charset="0"/>
              </a:rPr>
              <a:t>№ </a:t>
            </a:r>
            <a:r>
              <a:rPr lang="ru-RU" sz="1600" b="1" dirty="0">
                <a:latin typeface="Arial Narrow" panose="020B0606020202030204" pitchFamily="34" charset="0"/>
              </a:rPr>
              <a:t>197-ФЗ (Глава 14 – «Защита персональных данных работника»);</a:t>
            </a:r>
          </a:p>
          <a:p>
            <a:pPr marL="285750" indent="-285750" defTabSz="0">
              <a:spcAft>
                <a:spcPts val="1800"/>
              </a:spcAft>
              <a:buClr>
                <a:srgbClr val="683169"/>
              </a:buClr>
              <a:buSzPct val="120000"/>
              <a:buFont typeface="Arial" panose="020B0604020202020204" pitchFamily="34" charset="0"/>
              <a:buChar char="•"/>
            </a:pPr>
            <a:r>
              <a:rPr lang="ru-RU" sz="1600" b="1" dirty="0">
                <a:latin typeface="Arial Narrow" panose="020B0606020202030204" pitchFamily="34" charset="0"/>
              </a:rPr>
              <a:t>Федеральный закон от 27 июля 2006 г. </a:t>
            </a:r>
            <a:r>
              <a:rPr lang="ru-RU" sz="1600" b="1" dirty="0" smtClean="0">
                <a:latin typeface="Arial Narrow" panose="020B0606020202030204" pitchFamily="34" charset="0"/>
              </a:rPr>
              <a:t>№ </a:t>
            </a:r>
            <a:r>
              <a:rPr lang="ru-RU" sz="1600" b="1" dirty="0">
                <a:latin typeface="Arial Narrow" panose="020B0606020202030204" pitchFamily="34" charset="0"/>
              </a:rPr>
              <a:t>152-ФЗ "О персональных данных»;</a:t>
            </a:r>
          </a:p>
          <a:p>
            <a:pPr marL="285750" indent="-285750" defTabSz="0">
              <a:spcAft>
                <a:spcPts val="1800"/>
              </a:spcAft>
              <a:buClr>
                <a:srgbClr val="683169"/>
              </a:buClr>
              <a:buSzPct val="120000"/>
              <a:buFont typeface="Arial" panose="020B0604020202020204" pitchFamily="34" charset="0"/>
              <a:buChar char="•"/>
            </a:pPr>
            <a:r>
              <a:rPr lang="ru-RU" sz="1600" b="1" dirty="0">
                <a:latin typeface="Arial Narrow" panose="020B0606020202030204" pitchFamily="34" charset="0"/>
              </a:rPr>
              <a:t>Постановление Правительства Российской Федерации от 15 сентября 2008 № 687 «Об утверждении Положения об особенностях обработки персональных данных, осуществляемой без использования средств автоматизации»;</a:t>
            </a:r>
          </a:p>
          <a:p>
            <a:pPr marL="285750" indent="-285750" defTabSz="0">
              <a:spcAft>
                <a:spcPts val="1800"/>
              </a:spcAft>
              <a:buClr>
                <a:srgbClr val="683169"/>
              </a:buClr>
              <a:buSzPct val="120000"/>
              <a:buFont typeface="Arial" panose="020B0604020202020204" pitchFamily="34" charset="0"/>
              <a:buChar char="•"/>
            </a:pPr>
            <a:r>
              <a:rPr lang="ru-RU" sz="1600" b="1" dirty="0">
                <a:latin typeface="Arial Narrow" panose="020B0606020202030204" pitchFamily="34" charset="0"/>
              </a:rPr>
              <a:t>Постановление Правительства Российской Федерации от 1 ноября 2012 года № 1119 «Об утверждении требований к защите персональных данных при их обработке в информационных системах персональных данных»;</a:t>
            </a:r>
          </a:p>
          <a:p>
            <a:pPr marL="285750" indent="-285750" defTabSz="0">
              <a:spcAft>
                <a:spcPts val="1800"/>
              </a:spcAft>
              <a:buClr>
                <a:srgbClr val="683169"/>
              </a:buClr>
              <a:buSzPct val="120000"/>
              <a:buFont typeface="Arial" panose="020B0604020202020204" pitchFamily="34" charset="0"/>
              <a:buChar char="•"/>
            </a:pPr>
            <a:r>
              <a:rPr lang="ru-RU" sz="1600" b="1" dirty="0">
                <a:latin typeface="Arial Narrow" panose="020B0606020202030204" pitchFamily="34" charset="0"/>
              </a:rPr>
              <a:t>Постановление Правительства РФ от 21.03.2012 </a:t>
            </a:r>
            <a:r>
              <a:rPr lang="ru-RU" sz="1600" b="1" dirty="0" smtClean="0">
                <a:latin typeface="Arial Narrow" panose="020B0606020202030204" pitchFamily="34" charset="0"/>
              </a:rPr>
              <a:t>№ </a:t>
            </a:r>
            <a:r>
              <a:rPr lang="ru-RU" sz="1600" b="1" dirty="0">
                <a:latin typeface="Arial Narrow" panose="020B0606020202030204" pitchFamily="34" charset="0"/>
              </a:rPr>
              <a:t>211 «Об утверждении перечня мер, направленных на обеспечение выполнения обязанностей, предусмотренных Федеральным законом «О персональных данных» и принятыми в соответствии с ним нормативными правовыми актами, операторами, являющимися государственными или муниципальными органами</a:t>
            </a:r>
            <a:r>
              <a:rPr lang="ru-RU" sz="1600" b="1" dirty="0" smtClean="0">
                <a:latin typeface="Arial Narrow" panose="020B0606020202030204" pitchFamily="34" charset="0"/>
              </a:rPr>
              <a:t>».</a:t>
            </a:r>
            <a:endParaRPr lang="ru-RU" sz="1600" b="1" dirty="0">
              <a:latin typeface="Arial Narrow" panose="020B0606020202030204" pitchFamily="34" charset="0"/>
            </a:endParaRPr>
          </a:p>
        </p:txBody>
      </p:sp>
      <p:pic>
        <p:nvPicPr>
          <p:cNvPr id="7" name="Picture 4" descr="https://upload.wikimedia.org/wikipedia/commons/thumb/7/72/Emblem_of_Roskomnadzor_(web-site).svg/1280px-Emblem_of_Roskomnadzor_(web-site).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30708" y="106837"/>
            <a:ext cx="996469" cy="1105458"/>
          </a:xfrm>
          <a:prstGeom prst="rect">
            <a:avLst/>
          </a:prstGeom>
          <a:noFill/>
          <a:extLst>
            <a:ext uri="{909E8E84-426E-40DD-AFC4-6F175D3DCCD1}">
              <a14:hiddenFill xmlns:a14="http://schemas.microsoft.com/office/drawing/2010/main">
                <a:solidFill>
                  <a:srgbClr val="FFFFFF"/>
                </a:solidFill>
              </a14:hiddenFill>
            </a:ext>
          </a:extLst>
        </p:spPr>
      </p:pic>
      <p:sp>
        <p:nvSpPr>
          <p:cNvPr id="3" name="Номер слайда 2"/>
          <p:cNvSpPr>
            <a:spLocks noGrp="1"/>
          </p:cNvSpPr>
          <p:nvPr>
            <p:ph type="sldNum" sz="quarter" idx="12"/>
          </p:nvPr>
        </p:nvSpPr>
        <p:spPr/>
        <p:txBody>
          <a:bodyPr/>
          <a:lstStyle/>
          <a:p>
            <a:fld id="{B19B0651-EE4F-4900-A07F-96A6BFA9D0F0}" type="slidenum">
              <a:rPr lang="ru-RU" smtClean="0"/>
              <a:t>2</a:t>
            </a:fld>
            <a:endParaRPr lang="ru-RU"/>
          </a:p>
        </p:txBody>
      </p:sp>
    </p:spTree>
    <p:custDataLst>
      <p:tags r:id="rId1"/>
    </p:custDataLst>
    <p:extLst>
      <p:ext uri="{BB962C8B-B14F-4D97-AF65-F5344CB8AC3E}">
        <p14:creationId xmlns:p14="http://schemas.microsoft.com/office/powerpoint/2010/main" val="3351733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8"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179513" y="125825"/>
            <a:ext cx="7558601" cy="523220"/>
          </a:xfrm>
          <a:prstGeom prst="rect">
            <a:avLst/>
          </a:prstGeom>
          <a:noFill/>
        </p:spPr>
        <p:txBody>
          <a:bodyPr wrap="square" lIns="0" tIns="0" rIns="0" bIns="0" rtlCol="0">
            <a:spAutoFit/>
          </a:bodyPr>
          <a:lstStyle/>
          <a:p>
            <a:pPr algn="ctr" defTabSz="0"/>
            <a:r>
              <a:rPr lang="ru-RU" sz="2000" b="1" dirty="0" smtClean="0">
                <a:solidFill>
                  <a:schemeClr val="tx2">
                    <a:lumMod val="75000"/>
                  </a:schemeClr>
                </a:solidFill>
                <a:latin typeface="Arial Narrow" panose="020B0606020202030204" pitchFamily="34" charset="0"/>
              </a:rPr>
              <a:t>СОГЛАСИЕ НА ОБРАБОТКУ ПЕРСОНАЛЬНЫХ ДАННЫХ</a:t>
            </a:r>
          </a:p>
          <a:p>
            <a:pPr algn="ctr" defTabSz="0"/>
            <a:endParaRPr lang="ru-RU" sz="1400" b="1" dirty="0">
              <a:solidFill>
                <a:srgbClr val="3C1E78"/>
              </a:solidFill>
              <a:latin typeface="Arial Narrow" panose="020B0606020202030204" pitchFamily="34" charset="0"/>
            </a:endParaRPr>
          </a:p>
        </p:txBody>
      </p:sp>
      <p:pic>
        <p:nvPicPr>
          <p:cNvPr id="7" name="Рисунок 6">
            <a:extLst>
              <a:ext uri="{FF2B5EF4-FFF2-40B4-BE49-F238E27FC236}">
                <a16:creationId xmlns:a16="http://schemas.microsoft.com/office/drawing/2014/main" xmlns="" id="{264D4C17-6DCD-452C-94EB-8AEE728725CF}"/>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436183" y="4044866"/>
            <a:ext cx="2312282" cy="2302400"/>
          </a:xfrm>
          <a:prstGeom prst="rect">
            <a:avLst/>
          </a:prstGeom>
        </p:spPr>
      </p:pic>
      <p:sp>
        <p:nvSpPr>
          <p:cNvPr id="4" name="TextBox 3"/>
          <p:cNvSpPr txBox="1"/>
          <p:nvPr/>
        </p:nvSpPr>
        <p:spPr>
          <a:xfrm>
            <a:off x="323528" y="1412777"/>
            <a:ext cx="8424936" cy="2862322"/>
          </a:xfrm>
          <a:prstGeom prst="rect">
            <a:avLst/>
          </a:prstGeom>
          <a:noFill/>
        </p:spPr>
        <p:txBody>
          <a:bodyPr wrap="square" rtlCol="0">
            <a:spAutoFit/>
          </a:bodyPr>
          <a:lstStyle/>
          <a:p>
            <a:pPr algn="just"/>
            <a:r>
              <a:rPr lang="ru-RU" sz="2000" dirty="0" smtClean="0">
                <a:solidFill>
                  <a:prstClr val="black"/>
                </a:solidFill>
                <a:latin typeface="Arial Narrow" pitchFamily="34" charset="0"/>
              </a:rPr>
              <a:t>Согласие </a:t>
            </a:r>
            <a:r>
              <a:rPr lang="ru-RU" sz="2000" dirty="0">
                <a:solidFill>
                  <a:prstClr val="black"/>
                </a:solidFill>
                <a:latin typeface="Arial Narrow" panose="020B0606020202030204" pitchFamily="34" charset="0"/>
              </a:rPr>
              <a:t>на обработку персональных данных должно быть конкретным, </a:t>
            </a:r>
            <a:r>
              <a:rPr lang="ru-RU" sz="2000" b="1" dirty="0">
                <a:solidFill>
                  <a:prstClr val="black"/>
                </a:solidFill>
                <a:effectLst>
                  <a:outerShdw blurRad="38100" dist="38100" dir="2700000" algn="tl">
                    <a:srgbClr val="000000">
                      <a:alpha val="43137"/>
                    </a:srgbClr>
                  </a:outerShdw>
                </a:effectLst>
                <a:latin typeface="Arial Narrow" panose="020B0606020202030204" pitchFamily="34" charset="0"/>
              </a:rPr>
              <a:t>предметным,</a:t>
            </a:r>
            <a:r>
              <a:rPr lang="ru-RU" sz="2000" dirty="0">
                <a:solidFill>
                  <a:prstClr val="black"/>
                </a:solidFill>
                <a:latin typeface="Arial Narrow" panose="020B0606020202030204" pitchFamily="34" charset="0"/>
              </a:rPr>
              <a:t> информированным, сознательным и </a:t>
            </a:r>
            <a:r>
              <a:rPr lang="ru-RU" sz="2000" b="1" dirty="0">
                <a:solidFill>
                  <a:prstClr val="black"/>
                </a:solidFill>
                <a:effectLst>
                  <a:outerShdw blurRad="38100" dist="38100" dir="2700000" algn="tl">
                    <a:srgbClr val="000000">
                      <a:alpha val="43137"/>
                    </a:srgbClr>
                  </a:outerShdw>
                </a:effectLst>
                <a:latin typeface="Arial Narrow" panose="020B0606020202030204" pitchFamily="34" charset="0"/>
              </a:rPr>
              <a:t>однозначным. </a:t>
            </a:r>
            <a:endParaRPr lang="ru-RU" sz="2000" b="1" dirty="0" smtClean="0">
              <a:solidFill>
                <a:prstClr val="black"/>
              </a:solidFill>
              <a:effectLst>
                <a:outerShdw blurRad="38100" dist="38100" dir="2700000" algn="tl">
                  <a:srgbClr val="000000">
                    <a:alpha val="43137"/>
                  </a:srgbClr>
                </a:outerShdw>
              </a:effectLst>
              <a:latin typeface="Arial Narrow" panose="020B0606020202030204" pitchFamily="34" charset="0"/>
            </a:endParaRPr>
          </a:p>
          <a:p>
            <a:pPr algn="just"/>
            <a:endParaRPr lang="ru-RU" sz="2000" dirty="0" smtClean="0">
              <a:solidFill>
                <a:prstClr val="black"/>
              </a:solidFill>
              <a:latin typeface="Arial Narrow" pitchFamily="34" charset="0"/>
            </a:endParaRPr>
          </a:p>
          <a:p>
            <a:pPr algn="just"/>
            <a:r>
              <a:rPr lang="ru-RU" sz="2000" dirty="0" smtClean="0">
                <a:solidFill>
                  <a:prstClr val="black"/>
                </a:solidFill>
                <a:latin typeface="Arial Narrow" pitchFamily="34" charset="0"/>
              </a:rPr>
              <a:t>Согласно п</a:t>
            </a:r>
            <a:r>
              <a:rPr lang="ru-RU" sz="2000" dirty="0">
                <a:solidFill>
                  <a:prstClr val="black"/>
                </a:solidFill>
                <a:latin typeface="Arial Narrow" pitchFamily="34" charset="0"/>
              </a:rPr>
              <a:t>. 8 ч. 4 ст. 9 </a:t>
            </a:r>
            <a:r>
              <a:rPr lang="ru-RU" sz="2000" dirty="0" smtClean="0">
                <a:solidFill>
                  <a:prstClr val="black"/>
                </a:solidFill>
                <a:latin typeface="Arial Narrow" pitchFamily="34" charset="0"/>
              </a:rPr>
              <a:t>ФЗ «О </a:t>
            </a:r>
            <a:r>
              <a:rPr lang="ru-RU" sz="2000" dirty="0">
                <a:solidFill>
                  <a:prstClr val="black"/>
                </a:solidFill>
                <a:latin typeface="Arial Narrow" pitchFamily="34" charset="0"/>
              </a:rPr>
              <a:t>персональных </a:t>
            </a:r>
            <a:r>
              <a:rPr lang="ru-RU" sz="2000" dirty="0" smtClean="0">
                <a:solidFill>
                  <a:prstClr val="black"/>
                </a:solidFill>
                <a:latin typeface="Arial Narrow" pitchFamily="34" charset="0"/>
              </a:rPr>
              <a:t>данных» </a:t>
            </a:r>
            <a:r>
              <a:rPr lang="ru-RU" sz="2000" dirty="0">
                <a:solidFill>
                  <a:prstClr val="black"/>
                </a:solidFill>
                <a:latin typeface="Arial Narrow" pitchFamily="34" charset="0"/>
              </a:rPr>
              <a:t>согласие в письменной форме субъекта персональных данных на обработку его персональных данных должно включать в себя, в частности, срок, в течение которого действует согласие субъекта персональных данных, а также способ его отзыва, если иное не установлено федеральным законом.</a:t>
            </a:r>
          </a:p>
          <a:p>
            <a:endParaRPr lang="ru-RU" sz="2000" b="1" dirty="0">
              <a:solidFill>
                <a:prstClr val="black"/>
              </a:solidFill>
              <a:effectLst>
                <a:outerShdw blurRad="38100" dist="38100" dir="2700000" algn="tl">
                  <a:srgbClr val="000000">
                    <a:alpha val="43137"/>
                  </a:srgbClr>
                </a:outerShdw>
              </a:effectLst>
              <a:latin typeface="Arial Narrow" panose="020B0606020202030204" pitchFamily="34" charset="0"/>
            </a:endParaRPr>
          </a:p>
        </p:txBody>
      </p:sp>
      <p:pic>
        <p:nvPicPr>
          <p:cNvPr id="9" name="Picture 4" descr="https://upload.wikimedia.org/wikipedia/commons/thumb/7/72/Emblem_of_Roskomnadzor_(web-site).svg/1280px-Emblem_of_Roskomnadzor_(web-site).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30708" y="106837"/>
            <a:ext cx="996469" cy="1105458"/>
          </a:xfrm>
          <a:prstGeom prst="rect">
            <a:avLst/>
          </a:prstGeom>
          <a:noFill/>
          <a:extLst>
            <a:ext uri="{909E8E84-426E-40DD-AFC4-6F175D3DCCD1}">
              <a14:hiddenFill xmlns:a14="http://schemas.microsoft.com/office/drawing/2010/main">
                <a:solidFill>
                  <a:srgbClr val="FFFFFF"/>
                </a:solidFill>
              </a14:hiddenFill>
            </a:ext>
          </a:extLst>
        </p:spPr>
      </p:pic>
      <p:pic>
        <p:nvPicPr>
          <p:cNvPr id="5" name="Рисунок 4"/>
          <p:cNvPicPr>
            <a:picLocks noChangeAspect="1"/>
          </p:cNvPicPr>
          <p:nvPr/>
        </p:nvPicPr>
        <p:blipFill rotWithShape="1">
          <a:blip r:embed="rId5"/>
          <a:srcRect l="23798" t="26578" r="19752" b="39953"/>
          <a:stretch/>
        </p:blipFill>
        <p:spPr>
          <a:xfrm>
            <a:off x="225238" y="4625508"/>
            <a:ext cx="5261358" cy="1753786"/>
          </a:xfrm>
          <a:prstGeom prst="rect">
            <a:avLst/>
          </a:prstGeom>
        </p:spPr>
      </p:pic>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3</a:t>
            </a:fld>
            <a:endParaRPr lang="ru-RU" dirty="0">
              <a:solidFill>
                <a:prstClr val="black">
                  <a:tint val="75000"/>
                </a:prstClr>
              </a:solidFill>
            </a:endParaRPr>
          </a:p>
        </p:txBody>
      </p:sp>
    </p:spTree>
    <p:custDataLst>
      <p:tags r:id="rId1"/>
    </p:custDataLst>
    <p:extLst>
      <p:ext uri="{BB962C8B-B14F-4D97-AF65-F5344CB8AC3E}">
        <p14:creationId xmlns:p14="http://schemas.microsoft.com/office/powerpoint/2010/main" val="2154539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2571969" y="1668298"/>
            <a:ext cx="3604398" cy="1029491"/>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TextBox 17"/>
          <p:cNvSpPr txBox="1"/>
          <p:nvPr/>
        </p:nvSpPr>
        <p:spPr>
          <a:xfrm>
            <a:off x="107504" y="66726"/>
            <a:ext cx="7776864" cy="553998"/>
          </a:xfrm>
          <a:prstGeom prst="rect">
            <a:avLst/>
          </a:prstGeom>
          <a:noFill/>
        </p:spPr>
        <p:txBody>
          <a:bodyPr wrap="square" lIns="0" tIns="0" rIns="0" bIns="0" rtlCol="0">
            <a:spAutoFit/>
          </a:bodyPr>
          <a:lstStyle/>
          <a:p>
            <a:pPr algn="ctr" defTabSz="0"/>
            <a:r>
              <a:rPr lang="ru-RU" b="1" dirty="0" smtClean="0">
                <a:solidFill>
                  <a:schemeClr val="tx2">
                    <a:lumMod val="75000"/>
                  </a:schemeClr>
                </a:solidFill>
                <a:latin typeface="Arial Narrow" panose="020B0606020202030204" pitchFamily="34" charset="0"/>
              </a:rPr>
              <a:t>ЛИЦО, ОТВЕТСТВЕННОЕ ЗА ОРГАНИЗАЦИЮ ОБРАБОТКИ ПЕРСОНАЛЬНЫХ ДАННЫХ</a:t>
            </a:r>
            <a:endParaRPr lang="ru-RU" b="1" dirty="0">
              <a:solidFill>
                <a:schemeClr val="tx2">
                  <a:lumMod val="75000"/>
                </a:schemeClr>
              </a:solidFill>
              <a:latin typeface="Arial Narrow" panose="020B0606020202030204" pitchFamily="34" charset="0"/>
            </a:endParaRPr>
          </a:p>
        </p:txBody>
      </p:sp>
      <p:sp>
        <p:nvSpPr>
          <p:cNvPr id="4" name="TextBox 3"/>
          <p:cNvSpPr txBox="1"/>
          <p:nvPr/>
        </p:nvSpPr>
        <p:spPr>
          <a:xfrm>
            <a:off x="233221" y="591080"/>
            <a:ext cx="8253608" cy="830997"/>
          </a:xfrm>
          <a:prstGeom prst="rect">
            <a:avLst/>
          </a:prstGeom>
          <a:noFill/>
        </p:spPr>
        <p:txBody>
          <a:bodyPr wrap="square" rtlCol="0">
            <a:spAutoFit/>
          </a:bodyPr>
          <a:lstStyle/>
          <a:p>
            <a:pPr algn="ctr"/>
            <a:r>
              <a:rPr lang="ru-RU" sz="1600" dirty="0">
                <a:latin typeface="Arial Narrow" panose="020B0606020202030204" pitchFamily="34" charset="0"/>
              </a:rPr>
              <a:t>Оператор, являющийся юридическим лицом, назначает лицо, ответственное за организацию обработки персональных данных </a:t>
            </a:r>
            <a:endParaRPr lang="ru-RU" sz="1600" dirty="0" smtClean="0">
              <a:latin typeface="Arial Narrow" panose="020B0606020202030204" pitchFamily="34" charset="0"/>
            </a:endParaRPr>
          </a:p>
          <a:p>
            <a:pPr algn="ctr"/>
            <a:r>
              <a:rPr lang="ru-RU" sz="1600" dirty="0" smtClean="0">
                <a:latin typeface="Arial Narrow" panose="020B0606020202030204" pitchFamily="34" charset="0"/>
              </a:rPr>
              <a:t>(</a:t>
            </a:r>
            <a:r>
              <a:rPr lang="ru-RU" sz="1600" dirty="0">
                <a:latin typeface="Arial Narrow" panose="020B0606020202030204" pitchFamily="34" charset="0"/>
              </a:rPr>
              <a:t>ч. 1 ст. </a:t>
            </a:r>
            <a:r>
              <a:rPr lang="ru-RU" sz="1600" dirty="0" smtClean="0">
                <a:latin typeface="Arial Narrow" panose="020B0606020202030204" pitchFamily="34" charset="0"/>
              </a:rPr>
              <a:t>22.1 ФЗ «О персональных данных</a:t>
            </a:r>
            <a:r>
              <a:rPr lang="ru-RU" sz="1600" dirty="0">
                <a:latin typeface="Arial Narrow" panose="020B0606020202030204" pitchFamily="34" charset="0"/>
              </a:rPr>
              <a:t>», </a:t>
            </a:r>
            <a:r>
              <a:rPr lang="ru-RU" sz="1600" dirty="0" smtClean="0">
                <a:latin typeface="Arial Narrow" panose="020B0606020202030204" pitchFamily="34" charset="0"/>
              </a:rPr>
              <a:t>п. «а» ч. 1 Постановления </a:t>
            </a:r>
            <a:r>
              <a:rPr lang="ru-RU" sz="1600" dirty="0">
                <a:latin typeface="Arial Narrow" panose="020B0606020202030204" pitchFamily="34" charset="0"/>
              </a:rPr>
              <a:t>Правительства РФ </a:t>
            </a:r>
            <a:r>
              <a:rPr lang="ru-RU" sz="1600" dirty="0" smtClean="0">
                <a:latin typeface="Arial Narrow" panose="020B0606020202030204" pitchFamily="34" charset="0"/>
              </a:rPr>
              <a:t>№ </a:t>
            </a:r>
            <a:r>
              <a:rPr lang="ru-RU" sz="1600" dirty="0">
                <a:latin typeface="Arial Narrow" panose="020B0606020202030204" pitchFamily="34" charset="0"/>
              </a:rPr>
              <a:t>211 )</a:t>
            </a:r>
          </a:p>
        </p:txBody>
      </p:sp>
      <p:sp>
        <p:nvSpPr>
          <p:cNvPr id="5" name="TextBox 4"/>
          <p:cNvSpPr txBox="1"/>
          <p:nvPr/>
        </p:nvSpPr>
        <p:spPr>
          <a:xfrm>
            <a:off x="2383050" y="1660571"/>
            <a:ext cx="3982235" cy="1200329"/>
          </a:xfrm>
          <a:prstGeom prst="rect">
            <a:avLst/>
          </a:prstGeom>
          <a:noFill/>
        </p:spPr>
        <p:txBody>
          <a:bodyPr wrap="square" rtlCol="0">
            <a:spAutoFit/>
          </a:bodyPr>
          <a:lstStyle/>
          <a:p>
            <a:pPr algn="ctr"/>
            <a:r>
              <a:rPr lang="ru-RU" dirty="0" smtClean="0">
                <a:latin typeface="Arial Narrow" panose="020B0606020202030204" pitchFamily="34" charset="0"/>
              </a:rPr>
              <a:t>Лицо</a:t>
            </a:r>
            <a:r>
              <a:rPr lang="ru-RU" dirty="0">
                <a:latin typeface="Arial Narrow" panose="020B0606020202030204" pitchFamily="34" charset="0"/>
              </a:rPr>
              <a:t>, ответственное за организацию обработки персональных данных </a:t>
            </a:r>
            <a:endParaRPr lang="ru-RU" dirty="0" smtClean="0">
              <a:latin typeface="Arial Narrow" panose="020B0606020202030204" pitchFamily="34" charset="0"/>
            </a:endParaRPr>
          </a:p>
          <a:p>
            <a:pPr algn="ctr"/>
            <a:r>
              <a:rPr lang="ru-RU" b="1" dirty="0" smtClean="0">
                <a:latin typeface="Arial Narrow" panose="020B0606020202030204" pitchFamily="34" charset="0"/>
              </a:rPr>
              <a:t>обязано</a:t>
            </a:r>
            <a:r>
              <a:rPr lang="ru-RU" b="1" dirty="0">
                <a:latin typeface="Arial Narrow" panose="020B0606020202030204" pitchFamily="34" charset="0"/>
              </a:rPr>
              <a:t>:</a:t>
            </a:r>
          </a:p>
          <a:p>
            <a:pPr algn="ctr"/>
            <a:endParaRPr lang="ru-RU" dirty="0"/>
          </a:p>
        </p:txBody>
      </p:sp>
      <p:sp>
        <p:nvSpPr>
          <p:cNvPr id="6" name="TextBox 5"/>
          <p:cNvSpPr txBox="1"/>
          <p:nvPr/>
        </p:nvSpPr>
        <p:spPr>
          <a:xfrm>
            <a:off x="405683" y="2627304"/>
            <a:ext cx="8180622" cy="3354765"/>
          </a:xfrm>
          <a:prstGeom prst="rect">
            <a:avLst/>
          </a:prstGeom>
          <a:noFill/>
        </p:spPr>
        <p:txBody>
          <a:bodyPr wrap="square" numCol="2" spcCol="360000" rtlCol="0">
            <a:spAutoFit/>
          </a:bodyPr>
          <a:lstStyle/>
          <a:p>
            <a:pPr marL="285750" indent="-285750" algn="just">
              <a:buFont typeface="Arial" panose="020B0604020202020204" pitchFamily="34" charset="0"/>
              <a:buChar char="•"/>
            </a:pPr>
            <a:r>
              <a:rPr lang="ru-RU" sz="1600" dirty="0">
                <a:latin typeface="Arial Narrow" panose="020B0606020202030204" pitchFamily="34" charset="0"/>
              </a:rPr>
              <a:t>организовывать прием и обработку обращений и запросов субъектов персональных данных или их представителей и (или) осуществлять контроль за приемом и обработкой таких обращений и </a:t>
            </a:r>
            <a:r>
              <a:rPr lang="ru-RU" sz="1600" dirty="0" smtClean="0">
                <a:latin typeface="Arial Narrow" panose="020B0606020202030204" pitchFamily="34" charset="0"/>
              </a:rPr>
              <a:t>запросов;</a:t>
            </a:r>
          </a:p>
          <a:p>
            <a:pPr marL="285750" indent="-285750" algn="just">
              <a:buFont typeface="Arial" panose="020B0604020202020204" pitchFamily="34" charset="0"/>
              <a:buChar char="•"/>
            </a:pPr>
            <a:endParaRPr lang="ru-RU" sz="1600" dirty="0" smtClean="0">
              <a:latin typeface="Arial Narrow" panose="020B0606020202030204" pitchFamily="34" charset="0"/>
            </a:endParaRPr>
          </a:p>
          <a:p>
            <a:pPr marL="285750" indent="-285750" algn="just">
              <a:buFont typeface="Arial" panose="020B0604020202020204" pitchFamily="34" charset="0"/>
              <a:buChar char="•"/>
            </a:pPr>
            <a:r>
              <a:rPr lang="ru-RU" sz="1600" dirty="0" smtClean="0">
                <a:latin typeface="Arial Narrow" panose="020B0606020202030204" pitchFamily="34" charset="0"/>
              </a:rPr>
              <a:t>осуществлять </a:t>
            </a:r>
            <a:r>
              <a:rPr lang="ru-RU" sz="1600" dirty="0">
                <a:latin typeface="Arial Narrow" panose="020B0606020202030204" pitchFamily="34" charset="0"/>
              </a:rPr>
              <a:t>внутренний контроль за соблюдением оператором и его работниками законодательства РФ о персональных данных, в том числе требований к защите персональных </a:t>
            </a:r>
            <a:r>
              <a:rPr lang="ru-RU" sz="1600" dirty="0" smtClean="0">
                <a:latin typeface="Arial Narrow" panose="020B0606020202030204" pitchFamily="34" charset="0"/>
              </a:rPr>
              <a:t>данных;</a:t>
            </a:r>
          </a:p>
          <a:p>
            <a:pPr marL="285750" indent="-285750" algn="just">
              <a:buFont typeface="Arial" panose="020B0604020202020204" pitchFamily="34" charset="0"/>
              <a:buChar char="•"/>
            </a:pPr>
            <a:endParaRPr lang="ru-RU" sz="1600" dirty="0" smtClean="0">
              <a:latin typeface="Arial Narrow" panose="020B0606020202030204" pitchFamily="34" charset="0"/>
            </a:endParaRPr>
          </a:p>
          <a:p>
            <a:pPr marL="285750" indent="-285750" algn="just">
              <a:buFont typeface="Arial" panose="020B0604020202020204" pitchFamily="34" charset="0"/>
              <a:buChar char="•"/>
            </a:pPr>
            <a:endParaRPr lang="ru-RU" sz="1600" dirty="0" smtClean="0">
              <a:latin typeface="Arial Narrow" panose="020B0606020202030204" pitchFamily="34" charset="0"/>
            </a:endParaRPr>
          </a:p>
          <a:p>
            <a:pPr marL="285750" indent="-285750" algn="just">
              <a:buFont typeface="Arial" panose="020B0604020202020204" pitchFamily="34" charset="0"/>
              <a:buChar char="•"/>
            </a:pPr>
            <a:endParaRPr lang="ru-RU" sz="1600" dirty="0">
              <a:latin typeface="Arial Narrow" panose="020B0606020202030204" pitchFamily="34" charset="0"/>
            </a:endParaRPr>
          </a:p>
          <a:p>
            <a:pPr marL="285750" indent="-285750" algn="just">
              <a:buFont typeface="Arial" panose="020B0604020202020204" pitchFamily="34" charset="0"/>
              <a:buChar char="•"/>
            </a:pPr>
            <a:r>
              <a:rPr lang="ru-RU" sz="1600" dirty="0" smtClean="0">
                <a:latin typeface="Arial Narrow" panose="020B0606020202030204" pitchFamily="34" charset="0"/>
              </a:rPr>
              <a:t>доводить </a:t>
            </a:r>
            <a:r>
              <a:rPr lang="ru-RU" sz="1600" dirty="0">
                <a:latin typeface="Arial Narrow" panose="020B0606020202030204" pitchFamily="34" charset="0"/>
              </a:rPr>
              <a:t>до сведения работников оператора положения законодательства РФ о персональных данных, локальных актов по вопросам обработки персональных данных, требований к защите персональных </a:t>
            </a:r>
            <a:r>
              <a:rPr lang="ru-RU" sz="1600" dirty="0" smtClean="0">
                <a:latin typeface="Arial Narrow" panose="020B0606020202030204" pitchFamily="34" charset="0"/>
              </a:rPr>
              <a:t>данных.</a:t>
            </a:r>
            <a:endParaRPr lang="ru-RU" sz="1600" dirty="0">
              <a:latin typeface="Arial Narrow" panose="020B0606020202030204" pitchFamily="34" charset="0"/>
            </a:endParaRPr>
          </a:p>
          <a:p>
            <a:endParaRPr lang="ru-RU" dirty="0"/>
          </a:p>
        </p:txBody>
      </p:sp>
      <p:pic>
        <p:nvPicPr>
          <p:cNvPr id="23" name="Рисунок 22">
            <a:extLst>
              <a:ext uri="{FF2B5EF4-FFF2-40B4-BE49-F238E27FC236}">
                <a16:creationId xmlns:a16="http://schemas.microsoft.com/office/drawing/2014/main" xmlns="" id="{20CDA763-AB57-4210-B4B5-37C09ED3ECE8}"/>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948264" y="4716490"/>
            <a:ext cx="1831296" cy="1856382"/>
          </a:xfrm>
          <a:prstGeom prst="rect">
            <a:avLst/>
          </a:prstGeom>
        </p:spPr>
      </p:pic>
      <p:sp>
        <p:nvSpPr>
          <p:cNvPr id="7" name="TextBox 6"/>
          <p:cNvSpPr txBox="1"/>
          <p:nvPr/>
        </p:nvSpPr>
        <p:spPr>
          <a:xfrm>
            <a:off x="268974" y="5728913"/>
            <a:ext cx="6781188" cy="1077218"/>
          </a:xfrm>
          <a:prstGeom prst="rect">
            <a:avLst/>
          </a:prstGeom>
          <a:noFill/>
        </p:spPr>
        <p:txBody>
          <a:bodyPr wrap="square" rtlCol="0">
            <a:spAutoFit/>
          </a:bodyPr>
          <a:lstStyle/>
          <a:p>
            <a:r>
              <a:rPr lang="ru-RU" sz="1600" i="1" dirty="0" smtClean="0">
                <a:effectLst>
                  <a:outerShdw blurRad="38100" dist="38100" dir="2700000" algn="tl">
                    <a:srgbClr val="000000">
                      <a:alpha val="43137"/>
                    </a:srgbClr>
                  </a:outerShdw>
                </a:effectLst>
                <a:cs typeface="Aparajita" panose="020B0604020202020204" pitchFamily="34" charset="0"/>
              </a:rPr>
              <a:t>Рекомендовано назначение лица, ответственного за организацию обработки персональных данных, на уровне руководителя (глава администрации, мэр), заместителя руководителя (заместителя главы администрации, мэра)</a:t>
            </a:r>
            <a:endParaRPr lang="ru-RU" sz="1600" i="1" dirty="0">
              <a:effectLst>
                <a:outerShdw blurRad="38100" dist="38100" dir="2700000" algn="tl">
                  <a:srgbClr val="000000">
                    <a:alpha val="43137"/>
                  </a:srgbClr>
                </a:outerShdw>
              </a:effectLst>
              <a:cs typeface="Aparajita" panose="020B0604020202020204" pitchFamily="34" charset="0"/>
            </a:endParaRPr>
          </a:p>
        </p:txBody>
      </p:sp>
      <p:pic>
        <p:nvPicPr>
          <p:cNvPr id="12" name="Picture 4" descr="https://upload.wikimedia.org/wikipedia/commons/thumb/7/72/Emblem_of_Roskomnadzor_(web-site).svg/1280px-Emblem_of_Roskomnadzor_(web-site).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30708" y="106837"/>
            <a:ext cx="996469" cy="1105458"/>
          </a:xfrm>
          <a:prstGeom prst="rect">
            <a:avLst/>
          </a:prstGeom>
          <a:noFill/>
          <a:extLst>
            <a:ext uri="{909E8E84-426E-40DD-AFC4-6F175D3DCCD1}">
              <a14:hiddenFill xmlns:a14="http://schemas.microsoft.com/office/drawing/2010/main">
                <a:solidFill>
                  <a:srgbClr val="FFFFFF"/>
                </a:solidFill>
              </a14:hiddenFill>
            </a:ext>
          </a:extLst>
        </p:spPr>
      </p:pic>
      <p:sp>
        <p:nvSpPr>
          <p:cNvPr id="3" name="Номер слайда 2"/>
          <p:cNvSpPr>
            <a:spLocks noGrp="1"/>
          </p:cNvSpPr>
          <p:nvPr>
            <p:ph type="sldNum" sz="quarter" idx="12"/>
          </p:nvPr>
        </p:nvSpPr>
        <p:spPr/>
        <p:txBody>
          <a:bodyPr/>
          <a:lstStyle/>
          <a:p>
            <a:fld id="{B19B0651-EE4F-4900-A07F-96A6BFA9D0F0}" type="slidenum">
              <a:rPr lang="ru-RU" smtClean="0"/>
              <a:t>4</a:t>
            </a:fld>
            <a:endParaRPr lang="ru-RU" dirty="0"/>
          </a:p>
        </p:txBody>
      </p:sp>
    </p:spTree>
    <p:custDataLst>
      <p:tags r:id="rId1"/>
    </p:custDataLst>
    <p:extLst>
      <p:ext uri="{BB962C8B-B14F-4D97-AF65-F5344CB8AC3E}">
        <p14:creationId xmlns:p14="http://schemas.microsoft.com/office/powerpoint/2010/main" val="187355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169842" y="112961"/>
            <a:ext cx="7776864" cy="523220"/>
          </a:xfrm>
          <a:prstGeom prst="rect">
            <a:avLst/>
          </a:prstGeom>
          <a:noFill/>
        </p:spPr>
        <p:txBody>
          <a:bodyPr wrap="square" lIns="0" tIns="0" rIns="0" bIns="0" rtlCol="0">
            <a:spAutoFit/>
          </a:bodyPr>
          <a:lstStyle/>
          <a:p>
            <a:pPr algn="ctr" defTabSz="0"/>
            <a:r>
              <a:rPr lang="ru-RU" b="1" dirty="0" smtClean="0">
                <a:solidFill>
                  <a:schemeClr val="tx2">
                    <a:lumMod val="75000"/>
                  </a:schemeClr>
                </a:solidFill>
                <a:latin typeface="Arial Narrow" panose="020B0606020202030204" pitchFamily="34" charset="0"/>
              </a:rPr>
              <a:t>ЛОКАЛЬНЫЕ АКТЫ ПО ВОПРОСАМ ОБРАБОТКИ ПЕРСОНАЛЬНЫХ ДАННЫХ</a:t>
            </a:r>
          </a:p>
          <a:p>
            <a:pPr algn="ctr" defTabSz="0"/>
            <a:endParaRPr lang="ru-RU" sz="1600" dirty="0">
              <a:solidFill>
                <a:srgbClr val="1D70B7"/>
              </a:solidFill>
              <a:latin typeface="Arial Narrow" panose="020B0606020202030204" pitchFamily="34" charset="0"/>
            </a:endParaRPr>
          </a:p>
        </p:txBody>
      </p:sp>
      <p:sp>
        <p:nvSpPr>
          <p:cNvPr id="5" name="Стрелка вправо 4"/>
          <p:cNvSpPr/>
          <p:nvPr/>
        </p:nvSpPr>
        <p:spPr>
          <a:xfrm>
            <a:off x="4427984" y="2010494"/>
            <a:ext cx="648072" cy="484632"/>
          </a:xfrm>
          <a:prstGeom prst="right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TextBox 6"/>
          <p:cNvSpPr txBox="1"/>
          <p:nvPr/>
        </p:nvSpPr>
        <p:spPr>
          <a:xfrm>
            <a:off x="169842" y="1492845"/>
            <a:ext cx="3816423" cy="4539704"/>
          </a:xfrm>
          <a:prstGeom prst="rect">
            <a:avLst/>
          </a:prstGeom>
          <a:noFill/>
        </p:spPr>
        <p:txBody>
          <a:bodyPr wrap="square" rtlCol="0">
            <a:spAutoFit/>
          </a:bodyPr>
          <a:lstStyle/>
          <a:p>
            <a:pPr lvl="0" algn="ctr"/>
            <a:r>
              <a:rPr lang="ru-RU" sz="1700" u="sng" dirty="0">
                <a:solidFill>
                  <a:prstClr val="black"/>
                </a:solidFill>
                <a:effectLst>
                  <a:outerShdw blurRad="38100" dist="38100" dir="2700000" algn="tl">
                    <a:srgbClr val="000000">
                      <a:alpha val="43137"/>
                    </a:srgbClr>
                  </a:outerShdw>
                </a:effectLst>
                <a:latin typeface="Arial Narrow" panose="020B0606020202030204" pitchFamily="34" charset="0"/>
              </a:rPr>
              <a:t>ч. 1 ст. </a:t>
            </a:r>
            <a:r>
              <a:rPr lang="ru-RU" sz="1700" u="sng" dirty="0" smtClean="0">
                <a:solidFill>
                  <a:prstClr val="black"/>
                </a:solidFill>
                <a:effectLst>
                  <a:outerShdw blurRad="38100" dist="38100" dir="2700000" algn="tl">
                    <a:srgbClr val="000000">
                      <a:alpha val="43137"/>
                    </a:srgbClr>
                  </a:outerShdw>
                </a:effectLst>
                <a:latin typeface="Arial Narrow" panose="020B0606020202030204" pitchFamily="34" charset="0"/>
              </a:rPr>
              <a:t>22.1 ФЗ «О </a:t>
            </a:r>
            <a:r>
              <a:rPr lang="ru-RU" sz="1700" u="sng" dirty="0">
                <a:solidFill>
                  <a:prstClr val="black"/>
                </a:solidFill>
                <a:effectLst>
                  <a:outerShdw blurRad="38100" dist="38100" dir="2700000" algn="tl">
                    <a:srgbClr val="000000">
                      <a:alpha val="43137"/>
                    </a:srgbClr>
                  </a:outerShdw>
                </a:effectLst>
                <a:latin typeface="Arial Narrow" panose="020B0606020202030204" pitchFamily="34" charset="0"/>
              </a:rPr>
              <a:t>персональных данных», п. «а» ч. 1 Постановления Правительства РФ </a:t>
            </a:r>
            <a:r>
              <a:rPr lang="ru-RU" sz="1700" u="sng" dirty="0" smtClean="0">
                <a:solidFill>
                  <a:prstClr val="black"/>
                </a:solidFill>
                <a:effectLst>
                  <a:outerShdw blurRad="38100" dist="38100" dir="2700000" algn="tl">
                    <a:srgbClr val="000000">
                      <a:alpha val="43137"/>
                    </a:srgbClr>
                  </a:outerShdw>
                </a:effectLst>
                <a:latin typeface="Arial Narrow" panose="020B0606020202030204" pitchFamily="34" charset="0"/>
              </a:rPr>
              <a:t>№ </a:t>
            </a:r>
            <a:r>
              <a:rPr lang="ru-RU" sz="1700" u="sng" dirty="0">
                <a:solidFill>
                  <a:prstClr val="black"/>
                </a:solidFill>
                <a:effectLst>
                  <a:outerShdw blurRad="38100" dist="38100" dir="2700000" algn="tl">
                    <a:srgbClr val="000000">
                      <a:alpha val="43137"/>
                    </a:srgbClr>
                  </a:outerShdw>
                </a:effectLst>
                <a:latin typeface="Arial Narrow" panose="020B0606020202030204" pitchFamily="34" charset="0"/>
              </a:rPr>
              <a:t>211  </a:t>
            </a:r>
          </a:p>
          <a:p>
            <a:pPr lvl="0" algn="ctr"/>
            <a:r>
              <a:rPr lang="ru-RU" sz="1700" dirty="0">
                <a:solidFill>
                  <a:prstClr val="black"/>
                </a:solidFill>
                <a:latin typeface="Arial Narrow" panose="020B0606020202030204" pitchFamily="34" charset="0"/>
              </a:rPr>
              <a:t>Оператор, являющийся юридическим лицом, назначает лицо, ответственное за организацию обработки персональных данных </a:t>
            </a:r>
          </a:p>
          <a:p>
            <a:pPr algn="ctr"/>
            <a:endParaRPr lang="ru-RU" sz="1700" u="sng" dirty="0" smtClean="0">
              <a:effectLst>
                <a:outerShdw blurRad="38100" dist="38100" dir="2700000" algn="tl">
                  <a:srgbClr val="000000">
                    <a:alpha val="43137"/>
                  </a:srgbClr>
                </a:outerShdw>
              </a:effectLst>
              <a:latin typeface="Arial Narrow" panose="020B0606020202030204" pitchFamily="34" charset="0"/>
            </a:endParaRPr>
          </a:p>
          <a:p>
            <a:pPr lvl="0" algn="ctr"/>
            <a:r>
              <a:rPr lang="ru-RU" sz="1700" u="sng" dirty="0" smtClean="0">
                <a:effectLst>
                  <a:outerShdw blurRad="38100" dist="38100" dir="2700000" algn="tl">
                    <a:srgbClr val="000000">
                      <a:alpha val="43137"/>
                    </a:srgbClr>
                  </a:outerShdw>
                </a:effectLst>
                <a:latin typeface="Arial Narrow" panose="020B0606020202030204" pitchFamily="34" charset="0"/>
              </a:rPr>
              <a:t>ч. 1 ст. 22 </a:t>
            </a:r>
            <a:r>
              <a:rPr lang="ru-RU" sz="1700" u="sng" dirty="0">
                <a:solidFill>
                  <a:prstClr val="black"/>
                </a:solidFill>
                <a:effectLst>
                  <a:outerShdw blurRad="38100" dist="38100" dir="2700000" algn="tl">
                    <a:srgbClr val="000000">
                      <a:alpha val="43137"/>
                    </a:srgbClr>
                  </a:outerShdw>
                </a:effectLst>
                <a:latin typeface="Arial Narrow" panose="020B0606020202030204" pitchFamily="34" charset="0"/>
              </a:rPr>
              <a:t>ФЗ «О персональных данных</a:t>
            </a:r>
            <a:r>
              <a:rPr lang="ru-RU" sz="1700" u="sng" dirty="0" smtClean="0">
                <a:solidFill>
                  <a:prstClr val="black"/>
                </a:solidFill>
                <a:effectLst>
                  <a:outerShdw blurRad="38100" dist="38100" dir="2700000" algn="tl">
                    <a:srgbClr val="000000">
                      <a:alpha val="43137"/>
                    </a:srgbClr>
                  </a:outerShdw>
                </a:effectLst>
                <a:latin typeface="Arial Narrow" panose="020B0606020202030204" pitchFamily="34" charset="0"/>
              </a:rPr>
              <a:t>»</a:t>
            </a:r>
            <a:r>
              <a:rPr lang="ru-RU" sz="1700" u="sng" dirty="0" smtClean="0">
                <a:effectLst>
                  <a:outerShdw blurRad="38100" dist="38100" dir="2700000" algn="tl">
                    <a:srgbClr val="000000">
                      <a:alpha val="43137"/>
                    </a:srgbClr>
                  </a:outerShdw>
                </a:effectLst>
                <a:latin typeface="Arial Narrow" panose="020B0606020202030204" pitchFamily="34" charset="0"/>
              </a:rPr>
              <a:t>, </a:t>
            </a:r>
            <a:r>
              <a:rPr lang="ru-RU" sz="1700" u="sng" dirty="0">
                <a:solidFill>
                  <a:prstClr val="black"/>
                </a:solidFill>
                <a:effectLst>
                  <a:outerShdw blurRad="38100" dist="38100" dir="2700000" algn="tl">
                    <a:srgbClr val="000000">
                      <a:alpha val="43137"/>
                    </a:srgbClr>
                  </a:outerShdw>
                </a:effectLst>
                <a:latin typeface="Arial Narrow" panose="020B0606020202030204" pitchFamily="34" charset="0"/>
              </a:rPr>
              <a:t>п. </a:t>
            </a:r>
            <a:r>
              <a:rPr lang="ru-RU" sz="1700" u="sng" dirty="0" smtClean="0">
                <a:solidFill>
                  <a:prstClr val="black"/>
                </a:solidFill>
                <a:effectLst>
                  <a:outerShdw blurRad="38100" dist="38100" dir="2700000" algn="tl">
                    <a:srgbClr val="000000">
                      <a:alpha val="43137"/>
                    </a:srgbClr>
                  </a:outerShdw>
                </a:effectLst>
                <a:latin typeface="Arial Narrow" panose="020B0606020202030204" pitchFamily="34" charset="0"/>
              </a:rPr>
              <a:t>«ж» </a:t>
            </a:r>
            <a:r>
              <a:rPr lang="ru-RU" sz="1700" u="sng" dirty="0">
                <a:solidFill>
                  <a:prstClr val="black"/>
                </a:solidFill>
                <a:effectLst>
                  <a:outerShdw blurRad="38100" dist="38100" dir="2700000" algn="tl">
                    <a:srgbClr val="000000">
                      <a:alpha val="43137"/>
                    </a:srgbClr>
                  </a:outerShdw>
                </a:effectLst>
                <a:latin typeface="Arial Narrow" panose="020B0606020202030204" pitchFamily="34" charset="0"/>
              </a:rPr>
              <a:t>ч. 1 Постановления Правительства РФ </a:t>
            </a:r>
            <a:r>
              <a:rPr lang="ru-RU" sz="1700" u="sng" dirty="0" smtClean="0">
                <a:solidFill>
                  <a:prstClr val="black"/>
                </a:solidFill>
                <a:effectLst>
                  <a:outerShdw blurRad="38100" dist="38100" dir="2700000" algn="tl">
                    <a:srgbClr val="000000">
                      <a:alpha val="43137"/>
                    </a:srgbClr>
                  </a:outerShdw>
                </a:effectLst>
                <a:latin typeface="Arial Narrow" panose="020B0606020202030204" pitchFamily="34" charset="0"/>
              </a:rPr>
              <a:t>№ 211</a:t>
            </a:r>
          </a:p>
          <a:p>
            <a:pPr lvl="0" algn="ctr"/>
            <a:r>
              <a:rPr lang="ru-RU" sz="1700" dirty="0" smtClean="0">
                <a:latin typeface="Arial Narrow" panose="020B0606020202030204" pitchFamily="34" charset="0"/>
              </a:rPr>
              <a:t>Оператор до начала обработки персональных данных </a:t>
            </a:r>
            <a:r>
              <a:rPr lang="ru-RU" sz="1700" i="1" dirty="0" smtClean="0">
                <a:latin typeface="Arial Narrow" panose="020B0606020202030204" pitchFamily="34" charset="0"/>
              </a:rPr>
              <a:t>обязан</a:t>
            </a:r>
            <a:r>
              <a:rPr lang="ru-RU" sz="1700" dirty="0" smtClean="0">
                <a:latin typeface="Arial Narrow" panose="020B0606020202030204" pitchFamily="34" charset="0"/>
              </a:rPr>
              <a:t> уведомить уполномоченный орган по защите прав субъектов персональных данных о своем намерении осуществлять обработку персональных данных</a:t>
            </a:r>
            <a:endParaRPr lang="ru-RU" sz="1700" dirty="0">
              <a:latin typeface="Arial Narrow" panose="020B0606020202030204" pitchFamily="34" charset="0"/>
            </a:endParaRPr>
          </a:p>
        </p:txBody>
      </p:sp>
      <p:sp>
        <p:nvSpPr>
          <p:cNvPr id="31" name="Стрелка вправо 30"/>
          <p:cNvSpPr/>
          <p:nvPr/>
        </p:nvSpPr>
        <p:spPr>
          <a:xfrm>
            <a:off x="4438400" y="3861048"/>
            <a:ext cx="648072" cy="484632"/>
          </a:xfrm>
          <a:prstGeom prst="right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2"/>
              </a:solidFill>
            </a:endParaRPr>
          </a:p>
        </p:txBody>
      </p:sp>
      <p:sp>
        <p:nvSpPr>
          <p:cNvPr id="8" name="TextBox 7"/>
          <p:cNvSpPr txBox="1"/>
          <p:nvPr/>
        </p:nvSpPr>
        <p:spPr>
          <a:xfrm>
            <a:off x="5546888" y="1715983"/>
            <a:ext cx="3384376" cy="3493264"/>
          </a:xfrm>
          <a:prstGeom prst="rect">
            <a:avLst/>
          </a:prstGeom>
          <a:noFill/>
        </p:spPr>
        <p:txBody>
          <a:bodyPr wrap="square" rtlCol="0">
            <a:spAutoFit/>
          </a:bodyPr>
          <a:lstStyle/>
          <a:p>
            <a:pPr marL="285750" indent="-285750" algn="ctr">
              <a:buFont typeface="Arial" panose="020B0604020202020204" pitchFamily="34" charset="0"/>
              <a:buChar char="•"/>
            </a:pPr>
            <a:r>
              <a:rPr lang="ru-RU" sz="1700" dirty="0">
                <a:latin typeface="Arial Narrow" panose="020B0606020202030204" pitchFamily="34" charset="0"/>
              </a:rPr>
              <a:t>Приказ о назначении лица, ответственного за организацию обработки персональных данных</a:t>
            </a:r>
          </a:p>
          <a:p>
            <a:pPr marL="285750" indent="-285750" algn="ctr">
              <a:buFont typeface="Arial" panose="020B0604020202020204" pitchFamily="34" charset="0"/>
              <a:buChar char="•"/>
            </a:pPr>
            <a:r>
              <a:rPr lang="ru-RU" sz="1700" dirty="0">
                <a:latin typeface="Arial Narrow" panose="020B0606020202030204" pitchFamily="34" charset="0"/>
              </a:rPr>
              <a:t>Должностная инструкция ответственного</a:t>
            </a:r>
          </a:p>
          <a:p>
            <a:pPr marL="285750" indent="-285750" algn="ctr">
              <a:buFont typeface="Arial" panose="020B0604020202020204" pitchFamily="34" charset="0"/>
              <a:buChar char="•"/>
            </a:pPr>
            <a:endParaRPr lang="ru-RU" sz="1700" dirty="0" smtClean="0">
              <a:latin typeface="Arial Narrow" panose="020B0606020202030204" pitchFamily="34" charset="0"/>
            </a:endParaRPr>
          </a:p>
          <a:p>
            <a:pPr marL="285750" indent="-285750" algn="ctr">
              <a:buFont typeface="Arial" panose="020B0604020202020204" pitchFamily="34" charset="0"/>
              <a:buChar char="•"/>
            </a:pPr>
            <a:endParaRPr lang="ru-RU" sz="1700" dirty="0" smtClean="0">
              <a:latin typeface="Arial Narrow" panose="020B0606020202030204" pitchFamily="34" charset="0"/>
            </a:endParaRPr>
          </a:p>
          <a:p>
            <a:pPr marL="285750" indent="-285750" algn="ctr">
              <a:buFont typeface="Arial" panose="020B0604020202020204" pitchFamily="34" charset="0"/>
              <a:buChar char="•"/>
            </a:pPr>
            <a:r>
              <a:rPr lang="ru-RU" sz="1700" dirty="0" smtClean="0">
                <a:latin typeface="Arial Narrow" panose="020B0606020202030204" pitchFamily="34" charset="0"/>
              </a:rPr>
              <a:t>Уведомление </a:t>
            </a:r>
            <a:r>
              <a:rPr lang="ru-RU" sz="1700" dirty="0">
                <a:latin typeface="Arial Narrow" panose="020B0606020202030204" pitchFamily="34" charset="0"/>
              </a:rPr>
              <a:t>об обработке персональных данных, в виде документа на бумажном носителе или в форме электронного документа и подписанное уполномоченным </a:t>
            </a:r>
            <a:r>
              <a:rPr lang="ru-RU" sz="1700" dirty="0" smtClean="0">
                <a:latin typeface="Arial Narrow" panose="020B0606020202030204" pitchFamily="34" charset="0"/>
              </a:rPr>
              <a:t>лицом</a:t>
            </a:r>
            <a:endParaRPr lang="ru-RU" sz="1700" dirty="0">
              <a:latin typeface="Arial Narrow" panose="020B0606020202030204" pitchFamily="34" charset="0"/>
            </a:endParaRPr>
          </a:p>
        </p:txBody>
      </p:sp>
      <p:pic>
        <p:nvPicPr>
          <p:cNvPr id="34" name="Рисунок 33">
            <a:extLst>
              <a:ext uri="{FF2B5EF4-FFF2-40B4-BE49-F238E27FC236}">
                <a16:creationId xmlns:a16="http://schemas.microsoft.com/office/drawing/2014/main" xmlns="" id="{5298AB8F-1158-4C23-8A5C-8A4928ACA350}"/>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32928" y="5122065"/>
            <a:ext cx="2032920" cy="1463070"/>
          </a:xfrm>
          <a:prstGeom prst="rect">
            <a:avLst/>
          </a:prstGeom>
        </p:spPr>
      </p:pic>
      <p:pic>
        <p:nvPicPr>
          <p:cNvPr id="12" name="Picture 4" descr="https://upload.wikimedia.org/wikipedia/commons/thumb/7/72/Emblem_of_Roskomnadzor_(web-site).svg/1280px-Emblem_of_Roskomnadzor_(web-site).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30708" y="106837"/>
            <a:ext cx="996469" cy="1105458"/>
          </a:xfrm>
          <a:prstGeom prst="rect">
            <a:avLst/>
          </a:prstGeom>
          <a:noFill/>
          <a:extLst>
            <a:ext uri="{909E8E84-426E-40DD-AFC4-6F175D3DCCD1}">
              <a14:hiddenFill xmlns:a14="http://schemas.microsoft.com/office/drawing/2010/main">
                <a:solidFill>
                  <a:srgbClr val="FFFFFF"/>
                </a:solidFill>
              </a14:hiddenFill>
            </a:ext>
          </a:extLst>
        </p:spPr>
      </p:pic>
      <p:sp>
        <p:nvSpPr>
          <p:cNvPr id="3" name="Номер слайда 2"/>
          <p:cNvSpPr>
            <a:spLocks noGrp="1"/>
          </p:cNvSpPr>
          <p:nvPr>
            <p:ph type="sldNum" sz="quarter" idx="12"/>
          </p:nvPr>
        </p:nvSpPr>
        <p:spPr/>
        <p:txBody>
          <a:bodyPr/>
          <a:lstStyle/>
          <a:p>
            <a:fld id="{B19B0651-EE4F-4900-A07F-96A6BFA9D0F0}" type="slidenum">
              <a:rPr lang="ru-RU" smtClean="0"/>
              <a:t>5</a:t>
            </a:fld>
            <a:endParaRPr lang="ru-RU"/>
          </a:p>
        </p:txBody>
      </p:sp>
    </p:spTree>
    <p:custDataLst>
      <p:tags r:id="rId1"/>
    </p:custDataLst>
    <p:extLst>
      <p:ext uri="{BB962C8B-B14F-4D97-AF65-F5344CB8AC3E}">
        <p14:creationId xmlns:p14="http://schemas.microsoft.com/office/powerpoint/2010/main" val="3590932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par>
                                <p:cTn id="8" presetID="10" presetClass="entr" presetSubtype="0" fill="hold"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fade">
                                      <p:cBhvr>
                                        <p:cTn id="10"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156547" y="18959"/>
            <a:ext cx="7776863" cy="800219"/>
          </a:xfrm>
          <a:prstGeom prst="rect">
            <a:avLst/>
          </a:prstGeom>
          <a:noFill/>
        </p:spPr>
        <p:txBody>
          <a:bodyPr wrap="square" lIns="0" tIns="0" rIns="0" bIns="0" rtlCol="0">
            <a:spAutoFit/>
          </a:bodyPr>
          <a:lstStyle/>
          <a:p>
            <a:pPr algn="ctr" defTabSz="0"/>
            <a:r>
              <a:rPr lang="ru-RU" b="1" dirty="0" smtClean="0">
                <a:solidFill>
                  <a:schemeClr val="tx2">
                    <a:lumMod val="75000"/>
                  </a:schemeClr>
                </a:solidFill>
                <a:latin typeface="Arial Narrow" panose="020B0606020202030204" pitchFamily="34" charset="0"/>
              </a:rPr>
              <a:t>ЛОКАЛЬНЫЕ АКТЫ ОПЕРАТОРОВ ПО ВОПРОСАМ ОБРАБОТКИ ПЕРСОНАЛЬНЫХ ДАННЫХ</a:t>
            </a:r>
          </a:p>
          <a:p>
            <a:pPr algn="ctr" defTabSz="0"/>
            <a:endParaRPr lang="ru-RU" sz="1600" b="1" dirty="0">
              <a:solidFill>
                <a:srgbClr val="1D70B7"/>
              </a:solidFill>
              <a:latin typeface="Arial Narrow" panose="020B0606020202030204" pitchFamily="34" charset="0"/>
            </a:endParaRPr>
          </a:p>
        </p:txBody>
      </p:sp>
      <p:sp>
        <p:nvSpPr>
          <p:cNvPr id="4" name="TextBox 3"/>
          <p:cNvSpPr txBox="1"/>
          <p:nvPr/>
        </p:nvSpPr>
        <p:spPr>
          <a:xfrm>
            <a:off x="103226" y="1015230"/>
            <a:ext cx="4230169" cy="3754874"/>
          </a:xfrm>
          <a:prstGeom prst="rect">
            <a:avLst/>
          </a:prstGeom>
          <a:noFill/>
        </p:spPr>
        <p:txBody>
          <a:bodyPr wrap="square" rtlCol="0">
            <a:spAutoFit/>
          </a:bodyPr>
          <a:lstStyle/>
          <a:p>
            <a:pPr lvl="0" algn="ctr"/>
            <a:r>
              <a:rPr lang="ru-RU" sz="1700" u="sng" dirty="0">
                <a:effectLst>
                  <a:outerShdw blurRad="38100" dist="38100" dir="2700000" algn="tl">
                    <a:srgbClr val="000000">
                      <a:alpha val="43137"/>
                    </a:srgbClr>
                  </a:outerShdw>
                </a:effectLst>
                <a:latin typeface="Arial Narrow" panose="020B0606020202030204" pitchFamily="34" charset="0"/>
              </a:rPr>
              <a:t>п. 2 ч. 1 ст. </a:t>
            </a:r>
            <a:r>
              <a:rPr lang="ru-RU" sz="1700" u="sng" dirty="0" smtClean="0">
                <a:effectLst>
                  <a:outerShdw blurRad="38100" dist="38100" dir="2700000" algn="tl">
                    <a:srgbClr val="000000">
                      <a:alpha val="43137"/>
                    </a:srgbClr>
                  </a:outerShdw>
                </a:effectLst>
                <a:latin typeface="Arial Narrow" panose="020B0606020202030204" pitchFamily="34" charset="0"/>
              </a:rPr>
              <a:t>18.1 ФЗ «О персональных данных», </a:t>
            </a:r>
            <a:r>
              <a:rPr lang="ru-RU" sz="1700" u="sng" dirty="0">
                <a:solidFill>
                  <a:prstClr val="black"/>
                </a:solidFill>
                <a:effectLst>
                  <a:outerShdw blurRad="38100" dist="38100" dir="2700000" algn="tl">
                    <a:srgbClr val="000000">
                      <a:alpha val="43137"/>
                    </a:srgbClr>
                  </a:outerShdw>
                </a:effectLst>
                <a:latin typeface="Arial Narrow" panose="020B0606020202030204" pitchFamily="34" charset="0"/>
              </a:rPr>
              <a:t>п. </a:t>
            </a:r>
            <a:r>
              <a:rPr lang="ru-RU" sz="1700" u="sng" dirty="0" smtClean="0">
                <a:solidFill>
                  <a:prstClr val="black"/>
                </a:solidFill>
                <a:effectLst>
                  <a:outerShdw blurRad="38100" dist="38100" dir="2700000" algn="tl">
                    <a:srgbClr val="000000">
                      <a:alpha val="43137"/>
                    </a:srgbClr>
                  </a:outerShdw>
                </a:effectLst>
                <a:latin typeface="Arial Narrow" panose="020B0606020202030204" pitchFamily="34" charset="0"/>
              </a:rPr>
              <a:t>«б» </a:t>
            </a:r>
            <a:r>
              <a:rPr lang="ru-RU" sz="1700" u="sng" dirty="0">
                <a:solidFill>
                  <a:prstClr val="black"/>
                </a:solidFill>
                <a:effectLst>
                  <a:outerShdw blurRad="38100" dist="38100" dir="2700000" algn="tl">
                    <a:srgbClr val="000000">
                      <a:alpha val="43137"/>
                    </a:srgbClr>
                  </a:outerShdw>
                </a:effectLst>
                <a:latin typeface="Arial Narrow" panose="020B0606020202030204" pitchFamily="34" charset="0"/>
              </a:rPr>
              <a:t>ч. 1 </a:t>
            </a:r>
            <a:r>
              <a:rPr lang="ru-RU" sz="1700" u="sng" dirty="0" smtClean="0">
                <a:solidFill>
                  <a:prstClr val="black"/>
                </a:solidFill>
                <a:effectLst>
                  <a:outerShdw blurRad="38100" dist="38100" dir="2700000" algn="tl">
                    <a:srgbClr val="000000">
                      <a:alpha val="43137"/>
                    </a:srgbClr>
                  </a:outerShdw>
                </a:effectLst>
                <a:latin typeface="Arial Narrow" panose="020B0606020202030204" pitchFamily="34" charset="0"/>
              </a:rPr>
              <a:t>Постановления Правительства РФ № </a:t>
            </a:r>
            <a:r>
              <a:rPr lang="ru-RU" sz="1700" u="sng" dirty="0">
                <a:solidFill>
                  <a:prstClr val="black"/>
                </a:solidFill>
                <a:effectLst>
                  <a:outerShdw blurRad="38100" dist="38100" dir="2700000" algn="tl">
                    <a:srgbClr val="000000">
                      <a:alpha val="43137"/>
                    </a:srgbClr>
                  </a:outerShdw>
                </a:effectLst>
                <a:latin typeface="Arial Narrow" panose="020B0606020202030204" pitchFamily="34" charset="0"/>
              </a:rPr>
              <a:t>211  </a:t>
            </a:r>
          </a:p>
          <a:p>
            <a:pPr algn="ctr"/>
            <a:r>
              <a:rPr lang="ru-RU" sz="1700" u="sng" dirty="0" smtClean="0">
                <a:effectLst>
                  <a:outerShdw blurRad="38100" dist="38100" dir="2700000" algn="tl">
                    <a:srgbClr val="000000">
                      <a:alpha val="43137"/>
                    </a:srgbClr>
                  </a:outerShdw>
                </a:effectLst>
                <a:latin typeface="Arial Narrow" panose="020B0606020202030204" pitchFamily="34" charset="0"/>
              </a:rPr>
              <a:t> </a:t>
            </a:r>
            <a:r>
              <a:rPr lang="ru-RU" sz="1700" dirty="0" smtClean="0">
                <a:latin typeface="Arial Narrow" panose="020B0606020202030204" pitchFamily="34" charset="0"/>
              </a:rPr>
              <a:t>Издание </a:t>
            </a:r>
            <a:r>
              <a:rPr lang="ru-RU" sz="1700" dirty="0">
                <a:latin typeface="Arial Narrow" panose="020B0606020202030204" pitchFamily="34" charset="0"/>
              </a:rPr>
              <a:t>оператором, являющимся юридическим лицом, документов, определяющих политику оператора в отношении обработки персональных данных, локальных актов по вопросам обработки персональных данных, а также локальных актов, устанавливающих процедуры, направленные на предотвращение и выявление нарушений законодательства Российской Федерации, устранение последствий таких нарушений</a:t>
            </a:r>
          </a:p>
        </p:txBody>
      </p:sp>
      <p:sp>
        <p:nvSpPr>
          <p:cNvPr id="5" name="Стрелка вправо 4"/>
          <p:cNvSpPr/>
          <p:nvPr/>
        </p:nvSpPr>
        <p:spPr>
          <a:xfrm>
            <a:off x="4498565" y="2191185"/>
            <a:ext cx="648072" cy="484632"/>
          </a:xfrm>
          <a:prstGeom prst="right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TextBox 5"/>
          <p:cNvSpPr txBox="1"/>
          <p:nvPr/>
        </p:nvSpPr>
        <p:spPr>
          <a:xfrm>
            <a:off x="5296826" y="1669255"/>
            <a:ext cx="3456385" cy="2446824"/>
          </a:xfrm>
          <a:prstGeom prst="rect">
            <a:avLst/>
          </a:prstGeom>
          <a:noFill/>
        </p:spPr>
        <p:txBody>
          <a:bodyPr wrap="square" rtlCol="0">
            <a:spAutoFit/>
          </a:bodyPr>
          <a:lstStyle/>
          <a:p>
            <a:pPr marL="285750" indent="-285750" algn="ctr">
              <a:buFont typeface="Arial" panose="020B0604020202020204" pitchFamily="34" charset="0"/>
              <a:buChar char="•"/>
            </a:pPr>
            <a:r>
              <a:rPr lang="ru-RU" sz="1700" dirty="0">
                <a:latin typeface="Arial Narrow" panose="020B0606020202030204" pitchFamily="34" charset="0"/>
              </a:rPr>
              <a:t>Политика оператора в отношении обработки персональных </a:t>
            </a:r>
            <a:r>
              <a:rPr lang="ru-RU" sz="1700" dirty="0" smtClean="0">
                <a:latin typeface="Arial Narrow" panose="020B0606020202030204" pitchFamily="34" charset="0"/>
              </a:rPr>
              <a:t>данных</a:t>
            </a:r>
            <a:endParaRPr lang="en-US" sz="1700" dirty="0" smtClean="0">
              <a:latin typeface="Arial Narrow" panose="020B0606020202030204" pitchFamily="34" charset="0"/>
            </a:endParaRPr>
          </a:p>
          <a:p>
            <a:pPr algn="ctr"/>
            <a:endParaRPr lang="ru-RU" sz="1700" dirty="0">
              <a:latin typeface="Arial Narrow" panose="020B0606020202030204" pitchFamily="34" charset="0"/>
            </a:endParaRPr>
          </a:p>
          <a:p>
            <a:pPr marL="285750" indent="-285750" algn="ctr">
              <a:buFont typeface="Arial" panose="020B0604020202020204" pitchFamily="34" charset="0"/>
              <a:buChar char="•"/>
            </a:pPr>
            <a:r>
              <a:rPr lang="ru-RU" sz="1700" dirty="0" smtClean="0">
                <a:latin typeface="Arial Narrow" panose="020B0606020202030204" pitchFamily="34" charset="0"/>
              </a:rPr>
              <a:t>Положение </a:t>
            </a:r>
            <a:r>
              <a:rPr lang="ru-RU" sz="1700" dirty="0">
                <a:latin typeface="Arial Narrow" panose="020B0606020202030204" pitchFamily="34" charset="0"/>
              </a:rPr>
              <a:t>об обработке персональных данных </a:t>
            </a:r>
            <a:r>
              <a:rPr lang="ru-RU" sz="1700" dirty="0" smtClean="0">
                <a:latin typeface="Arial Narrow" panose="020B0606020202030204" pitchFamily="34" charset="0"/>
              </a:rPr>
              <a:t>(</a:t>
            </a:r>
            <a:r>
              <a:rPr lang="ru-RU" sz="1700" dirty="0">
                <a:latin typeface="Arial Narrow" panose="020B0606020202030204" pitchFamily="34" charset="0"/>
              </a:rPr>
              <a:t>работников, клиентов, граждан</a:t>
            </a:r>
            <a:r>
              <a:rPr lang="ru-RU" sz="1700" dirty="0" smtClean="0">
                <a:latin typeface="Arial Narrow" panose="020B0606020202030204" pitchFamily="34" charset="0"/>
              </a:rPr>
              <a:t>)</a:t>
            </a:r>
            <a:endParaRPr lang="en-US" sz="1700" dirty="0" smtClean="0">
              <a:latin typeface="Arial Narrow" panose="020B0606020202030204" pitchFamily="34" charset="0"/>
            </a:endParaRPr>
          </a:p>
          <a:p>
            <a:pPr algn="ctr"/>
            <a:endParaRPr lang="ru-RU" sz="1700" dirty="0">
              <a:latin typeface="Arial Narrow" panose="020B0606020202030204" pitchFamily="34" charset="0"/>
            </a:endParaRPr>
          </a:p>
          <a:p>
            <a:pPr marL="285750" indent="-285750" algn="ctr">
              <a:buFont typeface="Arial" panose="020B0604020202020204" pitchFamily="34" charset="0"/>
              <a:buChar char="•"/>
            </a:pPr>
            <a:r>
              <a:rPr lang="ru-RU" sz="1700" dirty="0" smtClean="0">
                <a:latin typeface="Arial Narrow" panose="020B0606020202030204" pitchFamily="34" charset="0"/>
              </a:rPr>
              <a:t>Политика </a:t>
            </a:r>
            <a:r>
              <a:rPr lang="ru-RU" sz="1700" dirty="0">
                <a:latin typeface="Arial Narrow" panose="020B0606020202030204" pitchFamily="34" charset="0"/>
              </a:rPr>
              <a:t>информационной безопасности</a:t>
            </a:r>
          </a:p>
        </p:txBody>
      </p:sp>
      <p:pic>
        <p:nvPicPr>
          <p:cNvPr id="15" name="Picture 4" descr="https://upload.wikimedia.org/wikipedia/commons/thumb/7/72/Emblem_of_Roskomnadzor_(web-site).svg/1280px-Emblem_of_Roskomnadzor_(web-site).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30708" y="106837"/>
            <a:ext cx="996469" cy="1105458"/>
          </a:xfrm>
          <a:prstGeom prst="rect">
            <a:avLst/>
          </a:prstGeom>
          <a:noFill/>
          <a:extLst>
            <a:ext uri="{909E8E84-426E-40DD-AFC4-6F175D3DCCD1}">
              <a14:hiddenFill xmlns:a14="http://schemas.microsoft.com/office/drawing/2010/main">
                <a:solidFill>
                  <a:srgbClr val="FFFFFF"/>
                </a:solidFill>
              </a14:hiddenFill>
            </a:ext>
          </a:extLst>
        </p:spPr>
      </p:pic>
      <p:sp>
        <p:nvSpPr>
          <p:cNvPr id="3" name="Номер слайда 2"/>
          <p:cNvSpPr>
            <a:spLocks noGrp="1"/>
          </p:cNvSpPr>
          <p:nvPr>
            <p:ph type="sldNum" sz="quarter" idx="12"/>
          </p:nvPr>
        </p:nvSpPr>
        <p:spPr/>
        <p:txBody>
          <a:bodyPr/>
          <a:lstStyle/>
          <a:p>
            <a:fld id="{B19B0651-EE4F-4900-A07F-96A6BFA9D0F0}" type="slidenum">
              <a:rPr lang="ru-RU" smtClean="0"/>
              <a:t>6</a:t>
            </a:fld>
            <a:endParaRPr lang="ru-RU"/>
          </a:p>
        </p:txBody>
      </p:sp>
      <p:pic>
        <p:nvPicPr>
          <p:cNvPr id="307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46637" y="4061461"/>
            <a:ext cx="2859472" cy="1907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69724" y="5805264"/>
            <a:ext cx="8059218" cy="784830"/>
          </a:xfrm>
          <a:prstGeom prst="rect">
            <a:avLst/>
          </a:prstGeom>
          <a:noFill/>
        </p:spPr>
        <p:txBody>
          <a:bodyPr wrap="square" rtlCol="0">
            <a:spAutoFit/>
          </a:bodyPr>
          <a:lstStyle/>
          <a:p>
            <a:r>
              <a:rPr lang="ru-RU" sz="1500"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Документы, определяющие политику в отношении обработки персональных данных, подлежат опубликованию на официальном сайте государственного или муниципального органа в течение 10 дней после их утверждения.</a:t>
            </a:r>
            <a:endParaRPr lang="ru-RU" sz="15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3223542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405030" y="112963"/>
            <a:ext cx="7273012" cy="800219"/>
          </a:xfrm>
          <a:prstGeom prst="rect">
            <a:avLst/>
          </a:prstGeom>
          <a:noFill/>
        </p:spPr>
        <p:txBody>
          <a:bodyPr wrap="square" lIns="0" tIns="0" rIns="0" bIns="0" rtlCol="0">
            <a:spAutoFit/>
          </a:bodyPr>
          <a:lstStyle/>
          <a:p>
            <a:pPr algn="ctr" defTabSz="0"/>
            <a:r>
              <a:rPr lang="ru-RU" b="1" dirty="0" smtClean="0">
                <a:solidFill>
                  <a:schemeClr val="tx2">
                    <a:lumMod val="75000"/>
                  </a:schemeClr>
                </a:solidFill>
                <a:latin typeface="Arial Narrow" panose="020B0606020202030204" pitchFamily="34" charset="0"/>
              </a:rPr>
              <a:t>ЛОКАЛЬНЫЕ АКТЫ ОПЕРАТОРОВ ПО ВОПРОСАМ ОБРАБОТКИ ПЕРСОНАЛЬНЫХ ДАННЫХ</a:t>
            </a:r>
          </a:p>
          <a:p>
            <a:pPr algn="ctr" defTabSz="0"/>
            <a:endParaRPr lang="ru-RU" sz="1600" b="1" dirty="0">
              <a:solidFill>
                <a:srgbClr val="1D70B7"/>
              </a:solidFill>
              <a:latin typeface="Arial Narrow" panose="020B0606020202030204" pitchFamily="34" charset="0"/>
            </a:endParaRPr>
          </a:p>
        </p:txBody>
      </p:sp>
      <p:sp>
        <p:nvSpPr>
          <p:cNvPr id="4" name="TextBox 3"/>
          <p:cNvSpPr txBox="1"/>
          <p:nvPr/>
        </p:nvSpPr>
        <p:spPr>
          <a:xfrm>
            <a:off x="302138" y="610250"/>
            <a:ext cx="3816424" cy="5970865"/>
          </a:xfrm>
          <a:prstGeom prst="rect">
            <a:avLst/>
          </a:prstGeom>
          <a:noFill/>
        </p:spPr>
        <p:txBody>
          <a:bodyPr wrap="square" rtlCol="0">
            <a:spAutoFit/>
          </a:bodyPr>
          <a:lstStyle/>
          <a:p>
            <a:pPr lvl="0" algn="ctr"/>
            <a:r>
              <a:rPr lang="ru-RU" u="sng" dirty="0">
                <a:effectLst>
                  <a:outerShdw blurRad="38100" dist="38100" dir="2700000" algn="tl">
                    <a:srgbClr val="000000">
                      <a:alpha val="43137"/>
                    </a:srgbClr>
                  </a:outerShdw>
                </a:effectLst>
                <a:latin typeface="Arial Narrow" panose="020B0606020202030204" pitchFamily="34" charset="0"/>
              </a:rPr>
              <a:t>п. 4 ч. 1 ст. 18.1 ФЗ «О персональных данных», </a:t>
            </a:r>
            <a:r>
              <a:rPr lang="ru-RU" u="sng" dirty="0">
                <a:solidFill>
                  <a:prstClr val="black"/>
                </a:solidFill>
                <a:effectLst>
                  <a:outerShdw blurRad="38100" dist="38100" dir="2700000" algn="tl">
                    <a:srgbClr val="000000">
                      <a:alpha val="43137"/>
                    </a:srgbClr>
                  </a:outerShdw>
                </a:effectLst>
                <a:latin typeface="Arial Narrow" panose="020B0606020202030204" pitchFamily="34" charset="0"/>
              </a:rPr>
              <a:t>п. </a:t>
            </a:r>
            <a:r>
              <a:rPr lang="ru-RU" u="sng" dirty="0" smtClean="0">
                <a:solidFill>
                  <a:prstClr val="black"/>
                </a:solidFill>
                <a:effectLst>
                  <a:outerShdw blurRad="38100" dist="38100" dir="2700000" algn="tl">
                    <a:srgbClr val="000000">
                      <a:alpha val="43137"/>
                    </a:srgbClr>
                  </a:outerShdw>
                </a:effectLst>
                <a:latin typeface="Arial Narrow" panose="020B0606020202030204" pitchFamily="34" charset="0"/>
              </a:rPr>
              <a:t>«д» </a:t>
            </a:r>
            <a:r>
              <a:rPr lang="ru-RU" u="sng" dirty="0">
                <a:solidFill>
                  <a:prstClr val="black"/>
                </a:solidFill>
                <a:effectLst>
                  <a:outerShdw blurRad="38100" dist="38100" dir="2700000" algn="tl">
                    <a:srgbClr val="000000">
                      <a:alpha val="43137"/>
                    </a:srgbClr>
                  </a:outerShdw>
                </a:effectLst>
                <a:latin typeface="Arial Narrow" panose="020B0606020202030204" pitchFamily="34" charset="0"/>
              </a:rPr>
              <a:t>ч. 1 Постановления Правительства РФ </a:t>
            </a:r>
            <a:r>
              <a:rPr lang="ru-RU" u="sng" dirty="0" smtClean="0">
                <a:solidFill>
                  <a:prstClr val="black"/>
                </a:solidFill>
                <a:effectLst>
                  <a:outerShdw blurRad="38100" dist="38100" dir="2700000" algn="tl">
                    <a:srgbClr val="000000">
                      <a:alpha val="43137"/>
                    </a:srgbClr>
                  </a:outerShdw>
                </a:effectLst>
                <a:latin typeface="Arial Narrow" panose="020B0606020202030204" pitchFamily="34" charset="0"/>
              </a:rPr>
              <a:t>№ </a:t>
            </a:r>
            <a:r>
              <a:rPr lang="ru-RU" u="sng" dirty="0">
                <a:solidFill>
                  <a:prstClr val="black"/>
                </a:solidFill>
                <a:effectLst>
                  <a:outerShdw blurRad="38100" dist="38100" dir="2700000" algn="tl">
                    <a:srgbClr val="000000">
                      <a:alpha val="43137"/>
                    </a:srgbClr>
                  </a:outerShdw>
                </a:effectLst>
                <a:latin typeface="Arial Narrow" panose="020B0606020202030204" pitchFamily="34" charset="0"/>
              </a:rPr>
              <a:t>211  </a:t>
            </a:r>
          </a:p>
          <a:p>
            <a:pPr algn="ctr"/>
            <a:r>
              <a:rPr lang="ru-RU" sz="1550" dirty="0" smtClean="0">
                <a:latin typeface="Arial Narrow" panose="020B0606020202030204" pitchFamily="34" charset="0"/>
              </a:rPr>
              <a:t>Осуществление </a:t>
            </a:r>
            <a:r>
              <a:rPr lang="ru-RU" sz="1550" dirty="0">
                <a:latin typeface="Arial Narrow" panose="020B0606020202030204" pitchFamily="34" charset="0"/>
              </a:rPr>
              <a:t>внутреннего контроля и (или) аудита соответствия обработки персональных данных настоящему Федеральному закону и принятым в соответствии с ним нормативным правовым актам, требованиям к защите персональных данных, политике оператора в отношении обработки персональных данных, локальным актам </a:t>
            </a:r>
            <a:r>
              <a:rPr lang="ru-RU" sz="1550" dirty="0" smtClean="0">
                <a:latin typeface="Arial Narrow" panose="020B0606020202030204" pitchFamily="34" charset="0"/>
              </a:rPr>
              <a:t>оператора</a:t>
            </a:r>
          </a:p>
          <a:p>
            <a:pPr algn="ctr"/>
            <a:endParaRPr lang="ru-RU" sz="1600" dirty="0">
              <a:latin typeface="Arial Narrow" panose="020B0606020202030204" pitchFamily="34" charset="0"/>
            </a:endParaRPr>
          </a:p>
          <a:p>
            <a:pPr lvl="0" algn="ctr"/>
            <a:r>
              <a:rPr lang="ru-RU" u="sng" dirty="0">
                <a:effectLst>
                  <a:outerShdw blurRad="38100" dist="38100" dir="2700000" algn="tl">
                    <a:srgbClr val="000000">
                      <a:alpha val="43137"/>
                    </a:srgbClr>
                  </a:outerShdw>
                </a:effectLst>
                <a:latin typeface="Arial Narrow" panose="020B0606020202030204" pitchFamily="34" charset="0"/>
              </a:rPr>
              <a:t>ч. 5 ст. 18 ФЗ «О персональных данных</a:t>
            </a:r>
            <a:r>
              <a:rPr lang="ru-RU" u="sng" dirty="0" smtClean="0">
                <a:effectLst>
                  <a:outerShdw blurRad="38100" dist="38100" dir="2700000" algn="tl">
                    <a:srgbClr val="000000">
                      <a:alpha val="43137"/>
                    </a:srgbClr>
                  </a:outerShdw>
                </a:effectLst>
                <a:latin typeface="Arial Narrow" panose="020B0606020202030204" pitchFamily="34" charset="0"/>
              </a:rPr>
              <a:t>»</a:t>
            </a:r>
            <a:endParaRPr lang="ru-RU" u="sng" dirty="0">
              <a:solidFill>
                <a:prstClr val="black"/>
              </a:solidFill>
              <a:effectLst>
                <a:outerShdw blurRad="38100" dist="38100" dir="2700000" algn="tl">
                  <a:srgbClr val="000000">
                    <a:alpha val="43137"/>
                  </a:srgbClr>
                </a:outerShdw>
              </a:effectLst>
              <a:latin typeface="Arial Narrow" panose="020B0606020202030204" pitchFamily="34" charset="0"/>
            </a:endParaRPr>
          </a:p>
          <a:p>
            <a:pPr algn="ctr"/>
            <a:r>
              <a:rPr lang="ru-RU" sz="1550" dirty="0" smtClean="0">
                <a:latin typeface="Arial Narrow" panose="020B0606020202030204" pitchFamily="34" charset="0"/>
              </a:rPr>
              <a:t>При </a:t>
            </a:r>
            <a:r>
              <a:rPr lang="ru-RU" sz="1550" dirty="0">
                <a:latin typeface="Arial Narrow" panose="020B0606020202030204" pitchFamily="34" charset="0"/>
              </a:rPr>
              <a:t>сборе персональных данных, в том числе посредством информационно-телекоммуникационной сети "Интернет", оператор обязан обеспечить запись, систематизацию, накопление, хранение, уточнение (обновление, изменение), извлечение персональных данных граждан Российской Федерации с использованием баз данных, находящихся на территории Российской Федерации</a:t>
            </a:r>
          </a:p>
          <a:p>
            <a:pPr algn="ctr"/>
            <a:r>
              <a:rPr lang="ru-RU" sz="1500" dirty="0" smtClean="0">
                <a:latin typeface="Arial Narrow" panose="020B0606020202030204" pitchFamily="34" charset="0"/>
              </a:rPr>
              <a:t> </a:t>
            </a:r>
            <a:endParaRPr lang="ru-RU" sz="1500" dirty="0">
              <a:latin typeface="Arial Narrow" panose="020B0606020202030204" pitchFamily="34" charset="0"/>
            </a:endParaRPr>
          </a:p>
        </p:txBody>
      </p:sp>
      <p:sp>
        <p:nvSpPr>
          <p:cNvPr id="5" name="Стрелка вправо 4"/>
          <p:cNvSpPr/>
          <p:nvPr/>
        </p:nvSpPr>
        <p:spPr>
          <a:xfrm>
            <a:off x="4372414" y="2018006"/>
            <a:ext cx="648072" cy="484632"/>
          </a:xfrm>
          <a:prstGeom prst="right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TextBox 5"/>
          <p:cNvSpPr txBox="1"/>
          <p:nvPr/>
        </p:nvSpPr>
        <p:spPr>
          <a:xfrm>
            <a:off x="5292081" y="1844825"/>
            <a:ext cx="3456385" cy="4278094"/>
          </a:xfrm>
          <a:prstGeom prst="rect">
            <a:avLst/>
          </a:prstGeom>
          <a:noFill/>
        </p:spPr>
        <p:txBody>
          <a:bodyPr wrap="square" rtlCol="0">
            <a:spAutoFit/>
          </a:bodyPr>
          <a:lstStyle/>
          <a:p>
            <a:pPr marL="285750" indent="-285750" algn="ctr">
              <a:buFont typeface="Arial" panose="020B0604020202020204" pitchFamily="34" charset="0"/>
              <a:buChar char="•"/>
            </a:pPr>
            <a:r>
              <a:rPr lang="ru-RU" sz="1600" dirty="0">
                <a:latin typeface="Arial Narrow" panose="020B0606020202030204" pitchFamily="34" charset="0"/>
              </a:rPr>
              <a:t>Инструкция/Положение о проведении внутреннего </a:t>
            </a:r>
            <a:r>
              <a:rPr lang="ru-RU" sz="1600" dirty="0" smtClean="0">
                <a:latin typeface="Arial Narrow" panose="020B0606020202030204" pitchFamily="34" charset="0"/>
              </a:rPr>
              <a:t>контроля</a:t>
            </a:r>
          </a:p>
          <a:p>
            <a:pPr marL="285750" indent="-285750" algn="ctr">
              <a:buFont typeface="Arial" panose="020B0604020202020204" pitchFamily="34" charset="0"/>
              <a:buChar char="•"/>
            </a:pPr>
            <a:endParaRPr lang="ru-RU" sz="1600" dirty="0" smtClean="0">
              <a:latin typeface="Arial Narrow" panose="020B0606020202030204" pitchFamily="34" charset="0"/>
            </a:endParaRPr>
          </a:p>
          <a:p>
            <a:pPr marL="285750" indent="-285750" algn="ctr">
              <a:buFont typeface="Arial" panose="020B0604020202020204" pitchFamily="34" charset="0"/>
              <a:buChar char="•"/>
            </a:pPr>
            <a:endParaRPr lang="ru-RU" sz="1600" dirty="0">
              <a:latin typeface="Arial Narrow" panose="020B0606020202030204" pitchFamily="34" charset="0"/>
            </a:endParaRPr>
          </a:p>
          <a:p>
            <a:pPr marL="285750" indent="-285750" algn="ctr">
              <a:buFont typeface="Arial" panose="020B0604020202020204" pitchFamily="34" charset="0"/>
              <a:buChar char="•"/>
            </a:pPr>
            <a:endParaRPr lang="ru-RU" sz="1600" dirty="0" smtClean="0">
              <a:latin typeface="Arial Narrow" panose="020B0606020202030204" pitchFamily="34" charset="0"/>
            </a:endParaRPr>
          </a:p>
          <a:p>
            <a:pPr marL="285750" indent="-285750" algn="ctr">
              <a:buFont typeface="Arial" panose="020B0604020202020204" pitchFamily="34" charset="0"/>
              <a:buChar char="•"/>
            </a:pPr>
            <a:endParaRPr lang="ru-RU" sz="1600" dirty="0">
              <a:latin typeface="Arial Narrow" panose="020B0606020202030204" pitchFamily="34" charset="0"/>
            </a:endParaRPr>
          </a:p>
          <a:p>
            <a:pPr marL="285750" indent="-285750" algn="ctr">
              <a:buFont typeface="Arial" panose="020B0604020202020204" pitchFamily="34" charset="0"/>
              <a:buChar char="•"/>
            </a:pPr>
            <a:endParaRPr lang="ru-RU" sz="1600" dirty="0" smtClean="0">
              <a:latin typeface="Arial Narrow" panose="020B0606020202030204" pitchFamily="34" charset="0"/>
            </a:endParaRPr>
          </a:p>
          <a:p>
            <a:pPr marL="285750" indent="-285750" algn="ctr">
              <a:buFont typeface="Arial" panose="020B0604020202020204" pitchFamily="34" charset="0"/>
              <a:buChar char="•"/>
            </a:pPr>
            <a:endParaRPr lang="ru-RU" sz="1600" dirty="0">
              <a:latin typeface="Arial Narrow" panose="020B0606020202030204" pitchFamily="34" charset="0"/>
            </a:endParaRPr>
          </a:p>
          <a:p>
            <a:pPr marL="285750" indent="-285750" algn="ctr">
              <a:buFont typeface="Arial" panose="020B0604020202020204" pitchFamily="34" charset="0"/>
              <a:buChar char="•"/>
            </a:pPr>
            <a:endParaRPr lang="ru-RU" sz="1600" dirty="0" smtClean="0">
              <a:latin typeface="Arial Narrow" panose="020B0606020202030204" pitchFamily="34" charset="0"/>
            </a:endParaRPr>
          </a:p>
          <a:p>
            <a:pPr marL="285750" indent="-285750" algn="ctr">
              <a:buFont typeface="Arial" panose="020B0604020202020204" pitchFamily="34" charset="0"/>
              <a:buChar char="•"/>
            </a:pPr>
            <a:endParaRPr lang="ru-RU" sz="1600" dirty="0">
              <a:latin typeface="Arial Narrow" panose="020B0606020202030204" pitchFamily="34" charset="0"/>
            </a:endParaRPr>
          </a:p>
          <a:p>
            <a:pPr marL="285750" indent="-285750" algn="ctr">
              <a:buFont typeface="Arial" panose="020B0604020202020204" pitchFamily="34" charset="0"/>
              <a:buChar char="•"/>
            </a:pPr>
            <a:endParaRPr lang="ru-RU" sz="1600" dirty="0">
              <a:latin typeface="Arial Narrow" panose="020B0606020202030204" pitchFamily="34" charset="0"/>
            </a:endParaRPr>
          </a:p>
          <a:p>
            <a:pPr marL="285750" indent="-285750" algn="ctr">
              <a:buFont typeface="Arial" panose="020B0604020202020204" pitchFamily="34" charset="0"/>
              <a:buChar char="•"/>
            </a:pPr>
            <a:r>
              <a:rPr lang="ru-RU" sz="1600" dirty="0">
                <a:latin typeface="Arial Narrow" panose="020B0606020202030204" pitchFamily="34" charset="0"/>
              </a:rPr>
              <a:t>Локальный акт, содержащий сведения о месте нахождения базы данных информации, содержащей персональные данные граждан Российской Федерации</a:t>
            </a:r>
          </a:p>
          <a:p>
            <a:pPr marL="285750" indent="-285750" algn="ctr">
              <a:buFont typeface="Arial" panose="020B0604020202020204" pitchFamily="34" charset="0"/>
              <a:buChar char="•"/>
            </a:pPr>
            <a:endParaRPr lang="ru-RU" sz="1600" dirty="0">
              <a:latin typeface="Arial Narrow" panose="020B0606020202030204" pitchFamily="34" charset="0"/>
            </a:endParaRPr>
          </a:p>
        </p:txBody>
      </p:sp>
      <p:sp>
        <p:nvSpPr>
          <p:cNvPr id="31" name="Стрелка вправо 30"/>
          <p:cNvSpPr/>
          <p:nvPr/>
        </p:nvSpPr>
        <p:spPr>
          <a:xfrm>
            <a:off x="4402905" y="4770543"/>
            <a:ext cx="648072" cy="484632"/>
          </a:xfrm>
          <a:prstGeom prst="right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1" name="Picture 4" descr="https://upload.wikimedia.org/wikipedia/commons/thumb/7/72/Emblem_of_Roskomnadzor_(web-site).svg/1280px-Emblem_of_Roskomnadzor_(web-site).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30708" y="106837"/>
            <a:ext cx="996469" cy="1105458"/>
          </a:xfrm>
          <a:prstGeom prst="rect">
            <a:avLst/>
          </a:prstGeom>
          <a:noFill/>
          <a:extLst>
            <a:ext uri="{909E8E84-426E-40DD-AFC4-6F175D3DCCD1}">
              <a14:hiddenFill xmlns:a14="http://schemas.microsoft.com/office/drawing/2010/main">
                <a:solidFill>
                  <a:srgbClr val="FFFFFF"/>
                </a:solidFill>
              </a14:hiddenFill>
            </a:ext>
          </a:extLst>
        </p:spPr>
      </p:pic>
      <p:sp>
        <p:nvSpPr>
          <p:cNvPr id="3" name="Номер слайда 2"/>
          <p:cNvSpPr>
            <a:spLocks noGrp="1"/>
          </p:cNvSpPr>
          <p:nvPr>
            <p:ph type="sldNum" sz="quarter" idx="12"/>
          </p:nvPr>
        </p:nvSpPr>
        <p:spPr/>
        <p:txBody>
          <a:bodyPr/>
          <a:lstStyle/>
          <a:p>
            <a:fld id="{B19B0651-EE4F-4900-A07F-96A6BFA9D0F0}" type="slidenum">
              <a:rPr lang="ru-RU" smtClean="0"/>
              <a:t>7</a:t>
            </a:fld>
            <a:endParaRPr lang="ru-RU"/>
          </a:p>
        </p:txBody>
      </p:sp>
    </p:spTree>
    <p:custDataLst>
      <p:tags r:id="rId1"/>
    </p:custDataLst>
    <p:extLst>
      <p:ext uri="{BB962C8B-B14F-4D97-AF65-F5344CB8AC3E}">
        <p14:creationId xmlns:p14="http://schemas.microsoft.com/office/powerpoint/2010/main" val="432231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179514" y="112963"/>
            <a:ext cx="7498528" cy="800219"/>
          </a:xfrm>
          <a:prstGeom prst="rect">
            <a:avLst/>
          </a:prstGeom>
          <a:noFill/>
        </p:spPr>
        <p:txBody>
          <a:bodyPr wrap="square" lIns="0" tIns="0" rIns="0" bIns="0" rtlCol="0">
            <a:spAutoFit/>
          </a:bodyPr>
          <a:lstStyle/>
          <a:p>
            <a:pPr algn="ctr" defTabSz="0"/>
            <a:r>
              <a:rPr lang="ru-RU" b="1" dirty="0" smtClean="0">
                <a:solidFill>
                  <a:schemeClr val="tx2">
                    <a:lumMod val="75000"/>
                  </a:schemeClr>
                </a:solidFill>
                <a:latin typeface="Arial Narrow" panose="020B0606020202030204" pitchFamily="34" charset="0"/>
              </a:rPr>
              <a:t>ЛОКАЛЬНЫЕ АКТЫ ОПЕРАТОРОВ ПО ВОПРОСАМ ОБРАБОТКИ ПЕРСОНАЛЬНЫХ ДАННЫХ</a:t>
            </a:r>
          </a:p>
          <a:p>
            <a:pPr algn="ctr" defTabSz="0"/>
            <a:endParaRPr lang="ru-RU" sz="1600" b="1" dirty="0">
              <a:solidFill>
                <a:srgbClr val="1D70B7"/>
              </a:solidFill>
              <a:latin typeface="Arial Narrow" panose="020B0606020202030204" pitchFamily="34" charset="0"/>
            </a:endParaRPr>
          </a:p>
        </p:txBody>
      </p:sp>
      <p:sp>
        <p:nvSpPr>
          <p:cNvPr id="4" name="TextBox 3"/>
          <p:cNvSpPr txBox="1"/>
          <p:nvPr/>
        </p:nvSpPr>
        <p:spPr>
          <a:xfrm>
            <a:off x="35034" y="688601"/>
            <a:ext cx="3816424" cy="3539430"/>
          </a:xfrm>
          <a:prstGeom prst="rect">
            <a:avLst/>
          </a:prstGeom>
          <a:noFill/>
        </p:spPr>
        <p:txBody>
          <a:bodyPr wrap="square" rtlCol="0">
            <a:spAutoFit/>
          </a:bodyPr>
          <a:lstStyle/>
          <a:p>
            <a:pPr lvl="0" algn="ctr"/>
            <a:r>
              <a:rPr lang="ru-RU" sz="1600" u="sng" dirty="0">
                <a:effectLst>
                  <a:outerShdw blurRad="38100" dist="38100" dir="2700000" algn="tl">
                    <a:srgbClr val="000000">
                      <a:alpha val="43137"/>
                    </a:srgbClr>
                  </a:outerShdw>
                </a:effectLst>
                <a:latin typeface="Arial Narrow" panose="020B0606020202030204" pitchFamily="34" charset="0"/>
              </a:rPr>
              <a:t>ч. 1 ст. 19 ФЗ «О персональных данных», </a:t>
            </a:r>
            <a:r>
              <a:rPr lang="ru-RU" sz="1600" u="sng" dirty="0">
                <a:solidFill>
                  <a:prstClr val="black"/>
                </a:solidFill>
                <a:effectLst>
                  <a:outerShdw blurRad="38100" dist="38100" dir="2700000" algn="tl">
                    <a:srgbClr val="000000">
                      <a:alpha val="43137"/>
                    </a:srgbClr>
                  </a:outerShdw>
                </a:effectLst>
                <a:latin typeface="Arial Narrow" panose="020B0606020202030204" pitchFamily="34" charset="0"/>
              </a:rPr>
              <a:t>п. «б</a:t>
            </a:r>
            <a:r>
              <a:rPr lang="ru-RU" sz="1600" u="sng" dirty="0" smtClean="0">
                <a:solidFill>
                  <a:prstClr val="black"/>
                </a:solidFill>
                <a:effectLst>
                  <a:outerShdw blurRad="38100" dist="38100" dir="2700000" algn="tl">
                    <a:srgbClr val="000000">
                      <a:alpha val="43137"/>
                    </a:srgbClr>
                  </a:outerShdw>
                </a:effectLst>
                <a:latin typeface="Arial Narrow" panose="020B0606020202030204" pitchFamily="34" charset="0"/>
              </a:rPr>
              <a:t>», «в» </a:t>
            </a:r>
            <a:r>
              <a:rPr lang="ru-RU" sz="1600" u="sng" dirty="0">
                <a:solidFill>
                  <a:prstClr val="black"/>
                </a:solidFill>
                <a:effectLst>
                  <a:outerShdw blurRad="38100" dist="38100" dir="2700000" algn="tl">
                    <a:srgbClr val="000000">
                      <a:alpha val="43137"/>
                    </a:srgbClr>
                  </a:outerShdw>
                </a:effectLst>
                <a:latin typeface="Arial Narrow" panose="020B0606020202030204" pitchFamily="34" charset="0"/>
              </a:rPr>
              <a:t>ч. 1 Постановления Правительства РФ </a:t>
            </a:r>
            <a:r>
              <a:rPr lang="ru-RU" sz="1600" u="sng" dirty="0" smtClean="0">
                <a:solidFill>
                  <a:prstClr val="black"/>
                </a:solidFill>
                <a:effectLst>
                  <a:outerShdw blurRad="38100" dist="38100" dir="2700000" algn="tl">
                    <a:srgbClr val="000000">
                      <a:alpha val="43137"/>
                    </a:srgbClr>
                  </a:outerShdw>
                </a:effectLst>
                <a:latin typeface="Arial Narrow" panose="020B0606020202030204" pitchFamily="34" charset="0"/>
              </a:rPr>
              <a:t>№ </a:t>
            </a:r>
            <a:r>
              <a:rPr lang="ru-RU" sz="1600" u="sng" dirty="0">
                <a:solidFill>
                  <a:prstClr val="black"/>
                </a:solidFill>
                <a:effectLst>
                  <a:outerShdw blurRad="38100" dist="38100" dir="2700000" algn="tl">
                    <a:srgbClr val="000000">
                      <a:alpha val="43137"/>
                    </a:srgbClr>
                  </a:outerShdw>
                </a:effectLst>
                <a:latin typeface="Arial Narrow" panose="020B0606020202030204" pitchFamily="34" charset="0"/>
              </a:rPr>
              <a:t>211  </a:t>
            </a:r>
          </a:p>
          <a:p>
            <a:pPr algn="ctr"/>
            <a:r>
              <a:rPr lang="ru-RU" sz="1550" dirty="0" smtClean="0">
                <a:latin typeface="Arial Narrow" panose="020B0606020202030204" pitchFamily="34" charset="0"/>
              </a:rPr>
              <a:t>Оператор </a:t>
            </a:r>
            <a:r>
              <a:rPr lang="ru-RU" sz="1550" dirty="0">
                <a:latin typeface="Arial Narrow" panose="020B0606020202030204" pitchFamily="34" charset="0"/>
              </a:rPr>
              <a:t>при обработке персональных данных обязан принимать необходимые правовые, организационные и технические меры или обеспечивать их принятие для защиты персональных данных от неправомерного или случайного доступа к ним, уничтожения, изменения, блокирования, копирования, предоставления, распространения персональных данных, а также от иных неправомерных действий в отношении персональных данных</a:t>
            </a:r>
          </a:p>
        </p:txBody>
      </p:sp>
      <p:sp>
        <p:nvSpPr>
          <p:cNvPr id="5" name="Стрелка вправо 4"/>
          <p:cNvSpPr/>
          <p:nvPr/>
        </p:nvSpPr>
        <p:spPr>
          <a:xfrm>
            <a:off x="4372414" y="2018006"/>
            <a:ext cx="648072" cy="484632"/>
          </a:xfrm>
          <a:prstGeom prst="right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TextBox 5"/>
          <p:cNvSpPr txBox="1"/>
          <p:nvPr/>
        </p:nvSpPr>
        <p:spPr>
          <a:xfrm>
            <a:off x="5292080" y="1432018"/>
            <a:ext cx="3456385" cy="2308324"/>
          </a:xfrm>
          <a:prstGeom prst="rect">
            <a:avLst/>
          </a:prstGeom>
          <a:noFill/>
        </p:spPr>
        <p:txBody>
          <a:bodyPr wrap="square" rtlCol="0">
            <a:spAutoFit/>
          </a:bodyPr>
          <a:lstStyle/>
          <a:p>
            <a:pPr marL="285750" indent="-285750" algn="ctr">
              <a:buFont typeface="Arial" panose="020B0604020202020204" pitchFamily="34" charset="0"/>
              <a:buChar char="•"/>
            </a:pPr>
            <a:r>
              <a:rPr lang="ru-RU" sz="1600" dirty="0">
                <a:latin typeface="Arial Narrow" panose="020B0606020202030204" pitchFamily="34" charset="0"/>
              </a:rPr>
              <a:t>Модель угроз безопасности персональных данных при их обработке в </a:t>
            </a:r>
            <a:r>
              <a:rPr lang="ru-RU" sz="1600" dirty="0" err="1" smtClean="0">
                <a:latin typeface="Arial Narrow" panose="020B0606020202030204" pitchFamily="34" charset="0"/>
              </a:rPr>
              <a:t>ИСПДн</a:t>
            </a:r>
            <a:endParaRPr lang="en-US" sz="1600" dirty="0" smtClean="0">
              <a:latin typeface="Arial Narrow" panose="020B0606020202030204" pitchFamily="34" charset="0"/>
            </a:endParaRPr>
          </a:p>
          <a:p>
            <a:pPr algn="ctr"/>
            <a:endParaRPr lang="ru-RU" sz="1600" dirty="0">
              <a:latin typeface="Arial Narrow" panose="020B0606020202030204" pitchFamily="34" charset="0"/>
            </a:endParaRPr>
          </a:p>
          <a:p>
            <a:pPr marL="285750" indent="-285750" algn="ctr">
              <a:buFont typeface="Arial" panose="020B0604020202020204" pitchFamily="34" charset="0"/>
              <a:buChar char="•"/>
            </a:pPr>
            <a:r>
              <a:rPr lang="ru-RU" sz="1600" dirty="0" smtClean="0">
                <a:latin typeface="Arial Narrow" panose="020B0606020202030204" pitchFamily="34" charset="0"/>
              </a:rPr>
              <a:t>Локальные </a:t>
            </a:r>
            <a:r>
              <a:rPr lang="ru-RU" sz="1600" dirty="0">
                <a:latin typeface="Arial Narrow" panose="020B0606020202030204" pitchFamily="34" charset="0"/>
              </a:rPr>
              <a:t>акты, определяющие уровни защищенности </a:t>
            </a:r>
            <a:r>
              <a:rPr lang="ru-RU" sz="1600" dirty="0" err="1" smtClean="0">
                <a:latin typeface="Arial Narrow" panose="020B0606020202030204" pitchFamily="34" charset="0"/>
              </a:rPr>
              <a:t>ИСПДн</a:t>
            </a:r>
            <a:endParaRPr lang="en-US" sz="1600" dirty="0" smtClean="0">
              <a:latin typeface="Arial Narrow" panose="020B0606020202030204" pitchFamily="34" charset="0"/>
            </a:endParaRPr>
          </a:p>
          <a:p>
            <a:pPr algn="ctr"/>
            <a:endParaRPr lang="ru-RU" sz="1600" dirty="0">
              <a:latin typeface="Arial Narrow" panose="020B0606020202030204" pitchFamily="34" charset="0"/>
            </a:endParaRPr>
          </a:p>
          <a:p>
            <a:pPr marL="285750" indent="-285750" algn="ctr">
              <a:buFont typeface="Arial" panose="020B0604020202020204" pitchFamily="34" charset="0"/>
              <a:buChar char="•"/>
            </a:pPr>
            <a:r>
              <a:rPr lang="ru-RU" sz="1600" dirty="0" smtClean="0">
                <a:latin typeface="Arial Narrow" panose="020B0606020202030204" pitchFamily="34" charset="0"/>
              </a:rPr>
              <a:t>Правила </a:t>
            </a:r>
            <a:r>
              <a:rPr lang="ru-RU" sz="1600" dirty="0">
                <a:latin typeface="Arial Narrow" panose="020B0606020202030204" pitchFamily="34" charset="0"/>
              </a:rPr>
              <a:t>доступа к персональным данным, обрабатываемым в </a:t>
            </a:r>
            <a:r>
              <a:rPr lang="ru-RU" sz="1600" dirty="0" err="1">
                <a:latin typeface="Arial Narrow" panose="020B0606020202030204" pitchFamily="34" charset="0"/>
              </a:rPr>
              <a:t>ИСПДн</a:t>
            </a:r>
            <a:endParaRPr lang="ru-RU" sz="1600" dirty="0">
              <a:latin typeface="Arial Narrow" panose="020B0606020202030204" pitchFamily="34" charset="0"/>
            </a:endParaRPr>
          </a:p>
        </p:txBody>
      </p:sp>
      <p:sp>
        <p:nvSpPr>
          <p:cNvPr id="7" name="TextBox 6"/>
          <p:cNvSpPr txBox="1"/>
          <p:nvPr/>
        </p:nvSpPr>
        <p:spPr>
          <a:xfrm>
            <a:off x="35035" y="4043365"/>
            <a:ext cx="3816423" cy="2862322"/>
          </a:xfrm>
          <a:prstGeom prst="rect">
            <a:avLst/>
          </a:prstGeom>
          <a:noFill/>
        </p:spPr>
        <p:txBody>
          <a:bodyPr wrap="square" rtlCol="0">
            <a:spAutoFit/>
          </a:bodyPr>
          <a:lstStyle/>
          <a:p>
            <a:pPr algn="ctr"/>
            <a:r>
              <a:rPr lang="ru-RU" u="sng" dirty="0">
                <a:effectLst>
                  <a:outerShdw blurRad="38100" dist="38100" dir="2700000" algn="tl">
                    <a:srgbClr val="000000">
                      <a:alpha val="43137"/>
                    </a:srgbClr>
                  </a:outerShdw>
                </a:effectLst>
                <a:latin typeface="Arial Narrow" panose="020B0606020202030204" pitchFamily="34" charset="0"/>
              </a:rPr>
              <a:t>п. 10 </a:t>
            </a:r>
            <a:r>
              <a:rPr lang="ru-RU" u="sng" dirty="0">
                <a:solidFill>
                  <a:prstClr val="black"/>
                </a:solidFill>
                <a:effectLst>
                  <a:outerShdw blurRad="38100" dist="38100" dir="2700000" algn="tl">
                    <a:srgbClr val="000000">
                      <a:alpha val="43137"/>
                    </a:srgbClr>
                  </a:outerShdw>
                </a:effectLst>
                <a:latin typeface="Arial Narrow" panose="020B0606020202030204" pitchFamily="34" charset="0"/>
              </a:rPr>
              <a:t>Постановления Правительства</a:t>
            </a:r>
            <a:r>
              <a:rPr lang="ru-RU" u="sng" dirty="0" smtClean="0">
                <a:effectLst>
                  <a:outerShdw blurRad="38100" dist="38100" dir="2700000" algn="tl">
                    <a:srgbClr val="000000">
                      <a:alpha val="43137"/>
                    </a:srgbClr>
                  </a:outerShdw>
                </a:effectLst>
                <a:latin typeface="Arial Narrow" panose="020B0606020202030204" pitchFamily="34" charset="0"/>
              </a:rPr>
              <a:t> </a:t>
            </a:r>
            <a:r>
              <a:rPr lang="ru-RU" u="sng" dirty="0">
                <a:effectLst>
                  <a:outerShdw blurRad="38100" dist="38100" dir="2700000" algn="tl">
                    <a:srgbClr val="000000">
                      <a:alpha val="43137"/>
                    </a:srgbClr>
                  </a:outerShdw>
                </a:effectLst>
                <a:latin typeface="Arial Narrow" panose="020B0606020202030204" pitchFamily="34" charset="0"/>
              </a:rPr>
              <a:t>№ 687 </a:t>
            </a:r>
            <a:endParaRPr lang="ru-RU" u="sng" dirty="0" smtClean="0">
              <a:effectLst>
                <a:outerShdw blurRad="38100" dist="38100" dir="2700000" algn="tl">
                  <a:srgbClr val="000000">
                    <a:alpha val="43137"/>
                  </a:srgbClr>
                </a:outerShdw>
              </a:effectLst>
              <a:latin typeface="Arial Narrow" panose="020B0606020202030204" pitchFamily="34" charset="0"/>
            </a:endParaRPr>
          </a:p>
          <a:p>
            <a:pPr algn="ctr"/>
            <a:r>
              <a:rPr lang="ru-RU" sz="1550" dirty="0" smtClean="0">
                <a:latin typeface="Arial Narrow" panose="020B0606020202030204" pitchFamily="34" charset="0"/>
              </a:rPr>
              <a:t>Уничтожение </a:t>
            </a:r>
            <a:r>
              <a:rPr lang="ru-RU" sz="1550" dirty="0">
                <a:latin typeface="Arial Narrow" panose="020B0606020202030204" pitchFamily="34" charset="0"/>
              </a:rPr>
              <a:t>или обезличивание части персональных данных, если это допускается материальным носителем, может производиться способом, исключающим дальнейшую обработку этих персональных данных с сохранением возможности обработки иных данных, зафиксированных на материальном носителе (удаление, вымарывание)</a:t>
            </a:r>
          </a:p>
        </p:txBody>
      </p:sp>
      <p:sp>
        <p:nvSpPr>
          <p:cNvPr id="31" name="Стрелка вправо 30"/>
          <p:cNvSpPr/>
          <p:nvPr/>
        </p:nvSpPr>
        <p:spPr>
          <a:xfrm>
            <a:off x="4372415" y="4770543"/>
            <a:ext cx="678563" cy="484632"/>
          </a:xfrm>
          <a:prstGeom prst="right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TextBox 7"/>
          <p:cNvSpPr txBox="1"/>
          <p:nvPr/>
        </p:nvSpPr>
        <p:spPr>
          <a:xfrm>
            <a:off x="5490615" y="4643529"/>
            <a:ext cx="3384376" cy="830997"/>
          </a:xfrm>
          <a:prstGeom prst="rect">
            <a:avLst/>
          </a:prstGeom>
          <a:noFill/>
        </p:spPr>
        <p:txBody>
          <a:bodyPr wrap="square" rtlCol="0">
            <a:spAutoFit/>
          </a:bodyPr>
          <a:lstStyle/>
          <a:p>
            <a:pPr marL="285750" indent="-285750" algn="ctr">
              <a:buFont typeface="Arial" panose="020B0604020202020204" pitchFamily="34" charset="0"/>
              <a:buChar char="•"/>
            </a:pPr>
            <a:r>
              <a:rPr lang="ru-RU" sz="1600" dirty="0">
                <a:latin typeface="Arial Narrow" panose="020B0606020202030204" pitchFamily="34" charset="0"/>
              </a:rPr>
              <a:t>Инструкция/Положение об уничтожении материальных носителей персональных данных</a:t>
            </a:r>
          </a:p>
        </p:txBody>
      </p:sp>
      <p:pic>
        <p:nvPicPr>
          <p:cNvPr id="15" name="Picture 4" descr="https://upload.wikimedia.org/wikipedia/commons/thumb/7/72/Emblem_of_Roskomnadzor_(web-site).svg/1280px-Emblem_of_Roskomnadzor_(web-site).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30708" y="106837"/>
            <a:ext cx="996469" cy="1105458"/>
          </a:xfrm>
          <a:prstGeom prst="rect">
            <a:avLst/>
          </a:prstGeom>
          <a:noFill/>
          <a:extLst>
            <a:ext uri="{909E8E84-426E-40DD-AFC4-6F175D3DCCD1}">
              <a14:hiddenFill xmlns:a14="http://schemas.microsoft.com/office/drawing/2010/main">
                <a:solidFill>
                  <a:srgbClr val="FFFFFF"/>
                </a:solidFill>
              </a14:hiddenFill>
            </a:ext>
          </a:extLst>
        </p:spPr>
      </p:pic>
      <p:sp>
        <p:nvSpPr>
          <p:cNvPr id="3" name="Номер слайда 2"/>
          <p:cNvSpPr>
            <a:spLocks noGrp="1"/>
          </p:cNvSpPr>
          <p:nvPr>
            <p:ph type="sldNum" sz="quarter" idx="12"/>
          </p:nvPr>
        </p:nvSpPr>
        <p:spPr/>
        <p:txBody>
          <a:bodyPr/>
          <a:lstStyle/>
          <a:p>
            <a:fld id="{B19B0651-EE4F-4900-A07F-96A6BFA9D0F0}" type="slidenum">
              <a:rPr lang="ru-RU" smtClean="0"/>
              <a:t>8</a:t>
            </a:fld>
            <a:endParaRPr lang="ru-RU"/>
          </a:p>
        </p:txBody>
      </p:sp>
    </p:spTree>
    <p:custDataLst>
      <p:tags r:id="rId1"/>
    </p:custDataLst>
    <p:extLst>
      <p:ext uri="{BB962C8B-B14F-4D97-AF65-F5344CB8AC3E}">
        <p14:creationId xmlns:p14="http://schemas.microsoft.com/office/powerpoint/2010/main" val="1899819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251521" y="112963"/>
            <a:ext cx="7426520" cy="800219"/>
          </a:xfrm>
          <a:prstGeom prst="rect">
            <a:avLst/>
          </a:prstGeom>
          <a:noFill/>
        </p:spPr>
        <p:txBody>
          <a:bodyPr wrap="square" lIns="0" tIns="0" rIns="0" bIns="0" rtlCol="0">
            <a:spAutoFit/>
          </a:bodyPr>
          <a:lstStyle/>
          <a:p>
            <a:pPr algn="ctr" defTabSz="0"/>
            <a:r>
              <a:rPr lang="ru-RU" b="1" dirty="0" smtClean="0">
                <a:solidFill>
                  <a:schemeClr val="tx2">
                    <a:lumMod val="75000"/>
                  </a:schemeClr>
                </a:solidFill>
                <a:latin typeface="Arial Narrow" panose="020B0606020202030204" pitchFamily="34" charset="0"/>
              </a:rPr>
              <a:t>ЛОКАЛЬНЫЕ АКТЫ ОПЕРАТОРОВ ПО ВОПРОСАМ ОБРАБОТКИ ПЕРСОНАЛЬНЫХ ДАННЫХ</a:t>
            </a:r>
          </a:p>
          <a:p>
            <a:pPr algn="ctr" defTabSz="0"/>
            <a:endParaRPr lang="ru-RU" sz="1600" b="1" dirty="0">
              <a:solidFill>
                <a:srgbClr val="1D70B7"/>
              </a:solidFill>
              <a:latin typeface="Arial Narrow" panose="020B0606020202030204" pitchFamily="34" charset="0"/>
            </a:endParaRPr>
          </a:p>
        </p:txBody>
      </p:sp>
      <p:sp>
        <p:nvSpPr>
          <p:cNvPr id="4" name="TextBox 3"/>
          <p:cNvSpPr txBox="1"/>
          <p:nvPr/>
        </p:nvSpPr>
        <p:spPr>
          <a:xfrm>
            <a:off x="116161" y="567551"/>
            <a:ext cx="3816424" cy="3385542"/>
          </a:xfrm>
          <a:prstGeom prst="rect">
            <a:avLst/>
          </a:prstGeom>
          <a:noFill/>
        </p:spPr>
        <p:txBody>
          <a:bodyPr wrap="square" rtlCol="0">
            <a:spAutoFit/>
          </a:bodyPr>
          <a:lstStyle/>
          <a:p>
            <a:pPr lvl="0" algn="ctr"/>
            <a:r>
              <a:rPr lang="ru-RU" u="sng" dirty="0">
                <a:effectLst>
                  <a:outerShdw blurRad="38100" dist="38100" dir="2700000" algn="tl">
                    <a:srgbClr val="000000">
                      <a:alpha val="43137"/>
                    </a:srgbClr>
                  </a:outerShdw>
                </a:effectLst>
                <a:latin typeface="Arial Narrow" panose="020B0606020202030204" pitchFamily="34" charset="0"/>
              </a:rPr>
              <a:t>п. 13 </a:t>
            </a:r>
            <a:r>
              <a:rPr lang="ru-RU" u="sng" dirty="0">
                <a:solidFill>
                  <a:prstClr val="black"/>
                </a:solidFill>
                <a:effectLst>
                  <a:outerShdw blurRad="38100" dist="38100" dir="2700000" algn="tl">
                    <a:srgbClr val="000000">
                      <a:alpha val="43137"/>
                    </a:srgbClr>
                  </a:outerShdw>
                </a:effectLst>
                <a:latin typeface="Arial Narrow" panose="020B0606020202030204" pitchFamily="34" charset="0"/>
              </a:rPr>
              <a:t>Постановления Правительства</a:t>
            </a:r>
            <a:r>
              <a:rPr lang="ru-RU" u="sng" dirty="0" smtClean="0">
                <a:effectLst>
                  <a:outerShdw blurRad="38100" dist="38100" dir="2700000" algn="tl">
                    <a:srgbClr val="000000">
                      <a:alpha val="43137"/>
                    </a:srgbClr>
                  </a:outerShdw>
                </a:effectLst>
                <a:latin typeface="Arial Narrow" panose="020B0606020202030204" pitchFamily="34" charset="0"/>
              </a:rPr>
              <a:t> </a:t>
            </a:r>
            <a:r>
              <a:rPr lang="ru-RU" u="sng" dirty="0">
                <a:effectLst>
                  <a:outerShdw blurRad="38100" dist="38100" dir="2700000" algn="tl">
                    <a:srgbClr val="000000">
                      <a:alpha val="43137"/>
                    </a:srgbClr>
                  </a:outerShdw>
                </a:effectLst>
                <a:latin typeface="Arial Narrow" panose="020B0606020202030204" pitchFamily="34" charset="0"/>
              </a:rPr>
              <a:t>№ </a:t>
            </a:r>
            <a:r>
              <a:rPr lang="ru-RU" u="sng" dirty="0" smtClean="0">
                <a:effectLst>
                  <a:outerShdw blurRad="38100" dist="38100" dir="2700000" algn="tl">
                    <a:srgbClr val="000000">
                      <a:alpha val="43137"/>
                    </a:srgbClr>
                  </a:outerShdw>
                </a:effectLst>
                <a:latin typeface="Arial Narrow" panose="020B0606020202030204" pitchFamily="34" charset="0"/>
              </a:rPr>
              <a:t>687, </a:t>
            </a:r>
            <a:r>
              <a:rPr lang="ru-RU" u="sng" dirty="0" smtClean="0">
                <a:solidFill>
                  <a:prstClr val="black"/>
                </a:solidFill>
                <a:effectLst>
                  <a:outerShdw blurRad="38100" dist="38100" dir="2700000" algn="tl">
                    <a:srgbClr val="000000">
                      <a:alpha val="43137"/>
                    </a:srgbClr>
                  </a:outerShdw>
                </a:effectLst>
                <a:latin typeface="Arial Narrow" panose="020B0606020202030204" pitchFamily="34" charset="0"/>
              </a:rPr>
              <a:t>п. «г» ч. 1 Постановления Правительства РФ № 211  </a:t>
            </a:r>
            <a:endParaRPr lang="ru-RU" u="sng" dirty="0">
              <a:solidFill>
                <a:prstClr val="black"/>
              </a:solidFill>
              <a:effectLst>
                <a:outerShdw blurRad="38100" dist="38100" dir="2700000" algn="tl">
                  <a:srgbClr val="000000">
                    <a:alpha val="43137"/>
                  </a:srgbClr>
                </a:outerShdw>
              </a:effectLst>
              <a:latin typeface="Arial Narrow" panose="020B0606020202030204" pitchFamily="34" charset="0"/>
            </a:endParaRPr>
          </a:p>
          <a:p>
            <a:pPr algn="ctr"/>
            <a:r>
              <a:rPr lang="ru-RU" sz="1600" dirty="0" smtClean="0">
                <a:latin typeface="Arial Narrow" panose="020B0606020202030204" pitchFamily="34" charset="0"/>
              </a:rPr>
              <a:t>Обработка </a:t>
            </a:r>
            <a:r>
              <a:rPr lang="ru-RU" sz="1600" dirty="0">
                <a:latin typeface="Arial Narrow" panose="020B0606020202030204" pitchFamily="34" charset="0"/>
              </a:rPr>
              <a:t>персональных данных, осуществляемая без использования средств автоматизации, должна осуществляться таким образом, чтобы в отношении каждой категории персональных данных можно было определить места хранения персональных данных (материальных носителей) и установить перечень лиц, осуществляющих обработку персональных данных либо имеющих к ним доступ</a:t>
            </a:r>
          </a:p>
        </p:txBody>
      </p:sp>
      <p:sp>
        <p:nvSpPr>
          <p:cNvPr id="5" name="Стрелка вправо 4"/>
          <p:cNvSpPr/>
          <p:nvPr/>
        </p:nvSpPr>
        <p:spPr>
          <a:xfrm>
            <a:off x="4372414" y="2018006"/>
            <a:ext cx="648072" cy="484632"/>
          </a:xfrm>
          <a:prstGeom prst="right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TextBox 5"/>
          <p:cNvSpPr txBox="1"/>
          <p:nvPr/>
        </p:nvSpPr>
        <p:spPr>
          <a:xfrm>
            <a:off x="5292080" y="1432018"/>
            <a:ext cx="3456385" cy="1815882"/>
          </a:xfrm>
          <a:prstGeom prst="rect">
            <a:avLst/>
          </a:prstGeom>
          <a:noFill/>
        </p:spPr>
        <p:txBody>
          <a:bodyPr wrap="square" rtlCol="0">
            <a:spAutoFit/>
          </a:bodyPr>
          <a:lstStyle/>
          <a:p>
            <a:pPr marL="285750" indent="-285750" algn="ctr">
              <a:buFont typeface="Arial" panose="020B0604020202020204" pitchFamily="34" charset="0"/>
              <a:buChar char="•"/>
            </a:pPr>
            <a:r>
              <a:rPr lang="ru-RU" sz="1600" dirty="0" smtClean="0">
                <a:latin typeface="Arial Narrow" panose="020B0606020202030204" pitchFamily="34" charset="0"/>
              </a:rPr>
              <a:t>Приказ </a:t>
            </a:r>
            <a:r>
              <a:rPr lang="ru-RU" sz="1600" dirty="0">
                <a:latin typeface="Arial Narrow" panose="020B0606020202030204" pitchFamily="34" charset="0"/>
              </a:rPr>
              <a:t>об утверждении мест хранения материальных носителей персональных данных</a:t>
            </a:r>
          </a:p>
          <a:p>
            <a:pPr marL="285750" indent="-285750" algn="ctr">
              <a:buFont typeface="Arial" panose="020B0604020202020204" pitchFamily="34" charset="0"/>
              <a:buChar char="•"/>
            </a:pPr>
            <a:endParaRPr lang="ru-RU" sz="1600" dirty="0">
              <a:latin typeface="Arial Narrow" panose="020B0606020202030204" pitchFamily="34" charset="0"/>
            </a:endParaRPr>
          </a:p>
          <a:p>
            <a:pPr marL="285750" indent="-285750" algn="ctr">
              <a:buFont typeface="Arial" panose="020B0604020202020204" pitchFamily="34" charset="0"/>
              <a:buChar char="•"/>
            </a:pPr>
            <a:r>
              <a:rPr lang="ru-RU" sz="1600" dirty="0">
                <a:latin typeface="Arial Narrow" panose="020B0606020202030204" pitchFamily="34" charset="0"/>
              </a:rPr>
              <a:t>Перечень лиц, осуществляющих обработку </a:t>
            </a:r>
            <a:r>
              <a:rPr lang="ru-RU" sz="1600" dirty="0" err="1">
                <a:latin typeface="Arial Narrow" panose="020B0606020202030204" pitchFamily="34" charset="0"/>
              </a:rPr>
              <a:t>ПДн</a:t>
            </a:r>
            <a:r>
              <a:rPr lang="ru-RU" sz="1600" dirty="0">
                <a:latin typeface="Arial Narrow" panose="020B0606020202030204" pitchFamily="34" charset="0"/>
              </a:rPr>
              <a:t> или имеющих к ним доступ</a:t>
            </a:r>
          </a:p>
        </p:txBody>
      </p:sp>
      <p:sp>
        <p:nvSpPr>
          <p:cNvPr id="7" name="TextBox 6"/>
          <p:cNvSpPr txBox="1"/>
          <p:nvPr/>
        </p:nvSpPr>
        <p:spPr>
          <a:xfrm>
            <a:off x="122302" y="3861048"/>
            <a:ext cx="3816423" cy="3108543"/>
          </a:xfrm>
          <a:prstGeom prst="rect">
            <a:avLst/>
          </a:prstGeom>
          <a:noFill/>
        </p:spPr>
        <p:txBody>
          <a:bodyPr wrap="square" rtlCol="0">
            <a:spAutoFit/>
          </a:bodyPr>
          <a:lstStyle/>
          <a:p>
            <a:pPr algn="ctr"/>
            <a:r>
              <a:rPr lang="ru-RU" sz="1600" u="sng" dirty="0">
                <a:effectLst>
                  <a:outerShdw blurRad="38100" dist="38100" dir="2700000" algn="tl">
                    <a:srgbClr val="000000">
                      <a:alpha val="43137"/>
                    </a:srgbClr>
                  </a:outerShdw>
                </a:effectLst>
                <a:latin typeface="Arial Narrow" panose="020B0606020202030204" pitchFamily="34" charset="0"/>
              </a:rPr>
              <a:t>п. 15 </a:t>
            </a:r>
            <a:r>
              <a:rPr lang="ru-RU" sz="1600" u="sng" dirty="0">
                <a:solidFill>
                  <a:prstClr val="black"/>
                </a:solidFill>
                <a:effectLst>
                  <a:outerShdw blurRad="38100" dist="38100" dir="2700000" algn="tl">
                    <a:srgbClr val="000000">
                      <a:alpha val="43137"/>
                    </a:srgbClr>
                  </a:outerShdw>
                </a:effectLst>
                <a:latin typeface="Arial Narrow" panose="020B0606020202030204" pitchFamily="34" charset="0"/>
              </a:rPr>
              <a:t>Постановления Правительства</a:t>
            </a:r>
            <a:r>
              <a:rPr lang="ru-RU" sz="1600" u="sng" dirty="0">
                <a:effectLst>
                  <a:outerShdw blurRad="38100" dist="38100" dir="2700000" algn="tl">
                    <a:srgbClr val="000000">
                      <a:alpha val="43137"/>
                    </a:srgbClr>
                  </a:outerShdw>
                </a:effectLst>
                <a:latin typeface="Arial Narrow" panose="020B0606020202030204" pitchFamily="34" charset="0"/>
              </a:rPr>
              <a:t> № </a:t>
            </a:r>
            <a:r>
              <a:rPr lang="ru-RU" sz="1600" u="sng" dirty="0" smtClean="0">
                <a:effectLst>
                  <a:outerShdw blurRad="38100" dist="38100" dir="2700000" algn="tl">
                    <a:srgbClr val="000000">
                      <a:alpha val="43137"/>
                    </a:srgbClr>
                  </a:outerShdw>
                </a:effectLst>
                <a:latin typeface="Arial Narrow" panose="020B0606020202030204" pitchFamily="34" charset="0"/>
              </a:rPr>
              <a:t>687, </a:t>
            </a:r>
            <a:r>
              <a:rPr lang="ru-RU" sz="1600" u="sng" dirty="0">
                <a:solidFill>
                  <a:prstClr val="black"/>
                </a:solidFill>
                <a:effectLst>
                  <a:outerShdw blurRad="38100" dist="38100" dir="2700000" algn="tl">
                    <a:srgbClr val="000000">
                      <a:alpha val="43137"/>
                    </a:srgbClr>
                  </a:outerShdw>
                </a:effectLst>
                <a:latin typeface="Arial Narrow" panose="020B0606020202030204" pitchFamily="34" charset="0"/>
              </a:rPr>
              <a:t>п. </a:t>
            </a:r>
            <a:r>
              <a:rPr lang="ru-RU" sz="1600" u="sng" dirty="0" smtClean="0">
                <a:solidFill>
                  <a:prstClr val="black"/>
                </a:solidFill>
                <a:effectLst>
                  <a:outerShdw blurRad="38100" dist="38100" dir="2700000" algn="tl">
                    <a:srgbClr val="000000">
                      <a:alpha val="43137"/>
                    </a:srgbClr>
                  </a:outerShdw>
                </a:effectLst>
                <a:latin typeface="Arial Narrow" panose="020B0606020202030204" pitchFamily="34" charset="0"/>
              </a:rPr>
              <a:t>«б» </a:t>
            </a:r>
            <a:r>
              <a:rPr lang="ru-RU" sz="1600" u="sng" dirty="0">
                <a:solidFill>
                  <a:prstClr val="black"/>
                </a:solidFill>
                <a:effectLst>
                  <a:outerShdw blurRad="38100" dist="38100" dir="2700000" algn="tl">
                    <a:srgbClr val="000000">
                      <a:alpha val="43137"/>
                    </a:srgbClr>
                  </a:outerShdw>
                </a:effectLst>
                <a:latin typeface="Arial Narrow" panose="020B0606020202030204" pitchFamily="34" charset="0"/>
              </a:rPr>
              <a:t>ч. 1 Постановления Правительства РФ № 211</a:t>
            </a:r>
            <a:r>
              <a:rPr lang="ru-RU" sz="1600" u="sng" dirty="0" smtClean="0">
                <a:effectLst>
                  <a:outerShdw blurRad="38100" dist="38100" dir="2700000" algn="tl">
                    <a:srgbClr val="000000">
                      <a:alpha val="43137"/>
                    </a:srgbClr>
                  </a:outerShdw>
                </a:effectLst>
                <a:latin typeface="Arial Narrow" panose="020B0606020202030204" pitchFamily="34" charset="0"/>
              </a:rPr>
              <a:t> </a:t>
            </a:r>
          </a:p>
          <a:p>
            <a:pPr algn="ctr"/>
            <a:r>
              <a:rPr lang="ru-RU" sz="1600" dirty="0" smtClean="0">
                <a:latin typeface="Arial Narrow" panose="020B0606020202030204" pitchFamily="34" charset="0"/>
              </a:rPr>
              <a:t>При </a:t>
            </a:r>
            <a:r>
              <a:rPr lang="ru-RU" sz="1600" dirty="0">
                <a:latin typeface="Arial Narrow" panose="020B0606020202030204" pitchFamily="34" charset="0"/>
              </a:rPr>
              <a:t>хранении материальных носителей должны соблюдаться условия, обеспечивающие сохранность персональных данных и исключающие несанкционированный к ним доступ. Перечень мер, необходимых для обеспечения таких условий, порядок их принятия, а также перечень лиц, ответственных за реализацию указанных мер, устанавливаются </a:t>
            </a:r>
            <a:r>
              <a:rPr lang="ru-RU" sz="1600" dirty="0" smtClean="0">
                <a:latin typeface="Arial Narrow" panose="020B0606020202030204" pitchFamily="34" charset="0"/>
              </a:rPr>
              <a:t>оператором</a:t>
            </a:r>
            <a:endParaRPr lang="ru-RU" sz="1600" dirty="0">
              <a:latin typeface="Arial Narrow" panose="020B0606020202030204" pitchFamily="34" charset="0"/>
            </a:endParaRPr>
          </a:p>
        </p:txBody>
      </p:sp>
      <p:sp>
        <p:nvSpPr>
          <p:cNvPr id="31" name="Стрелка вправо 30"/>
          <p:cNvSpPr/>
          <p:nvPr/>
        </p:nvSpPr>
        <p:spPr>
          <a:xfrm>
            <a:off x="4402905" y="4770543"/>
            <a:ext cx="648072" cy="484632"/>
          </a:xfrm>
          <a:prstGeom prst="right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TextBox 7"/>
          <p:cNvSpPr txBox="1"/>
          <p:nvPr/>
        </p:nvSpPr>
        <p:spPr>
          <a:xfrm>
            <a:off x="5292080" y="4184214"/>
            <a:ext cx="3384376" cy="2308324"/>
          </a:xfrm>
          <a:prstGeom prst="rect">
            <a:avLst/>
          </a:prstGeom>
          <a:noFill/>
        </p:spPr>
        <p:txBody>
          <a:bodyPr wrap="square" rtlCol="0">
            <a:spAutoFit/>
          </a:bodyPr>
          <a:lstStyle/>
          <a:p>
            <a:pPr marL="285750" indent="-285750" algn="ctr">
              <a:buFont typeface="Arial" panose="020B0604020202020204" pitchFamily="34" charset="0"/>
              <a:buChar char="•"/>
            </a:pPr>
            <a:r>
              <a:rPr lang="ru-RU" sz="1600" dirty="0">
                <a:latin typeface="Arial Narrow" panose="020B0606020202030204" pitchFamily="34" charset="0"/>
              </a:rPr>
              <a:t>Локальные акты, определяющие порядок доступа в помещения, в которых осуществляется обработка персональных данных</a:t>
            </a:r>
          </a:p>
          <a:p>
            <a:pPr marL="285750" indent="-285750" algn="ctr">
              <a:buFont typeface="Arial" panose="020B0604020202020204" pitchFamily="34" charset="0"/>
              <a:buChar char="•"/>
            </a:pPr>
            <a:endParaRPr lang="ru-RU" sz="1600" dirty="0">
              <a:latin typeface="Arial Narrow" panose="020B0606020202030204" pitchFamily="34" charset="0"/>
            </a:endParaRPr>
          </a:p>
          <a:p>
            <a:pPr marL="285750" indent="-285750" algn="ctr">
              <a:buFont typeface="Arial" panose="020B0604020202020204" pitchFamily="34" charset="0"/>
              <a:buChar char="•"/>
            </a:pPr>
            <a:r>
              <a:rPr lang="ru-RU" sz="1600" dirty="0">
                <a:latin typeface="Arial Narrow" panose="020B0606020202030204" pitchFamily="34" charset="0"/>
              </a:rPr>
              <a:t>Перечень лиц, ответственных за обеспечение сохранности (безопасности) персональных данных</a:t>
            </a:r>
          </a:p>
        </p:txBody>
      </p:sp>
      <p:pic>
        <p:nvPicPr>
          <p:cNvPr id="13" name="Picture 4" descr="https://upload.wikimedia.org/wikipedia/commons/thumb/7/72/Emblem_of_Roskomnadzor_(web-site).svg/1280px-Emblem_of_Roskomnadzor_(web-site).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30708" y="106837"/>
            <a:ext cx="996469" cy="1105458"/>
          </a:xfrm>
          <a:prstGeom prst="rect">
            <a:avLst/>
          </a:prstGeom>
          <a:noFill/>
          <a:extLst>
            <a:ext uri="{909E8E84-426E-40DD-AFC4-6F175D3DCCD1}">
              <a14:hiddenFill xmlns:a14="http://schemas.microsoft.com/office/drawing/2010/main">
                <a:solidFill>
                  <a:srgbClr val="FFFFFF"/>
                </a:solidFill>
              </a14:hiddenFill>
            </a:ext>
          </a:extLst>
        </p:spPr>
      </p:pic>
      <p:sp>
        <p:nvSpPr>
          <p:cNvPr id="3" name="Номер слайда 2"/>
          <p:cNvSpPr>
            <a:spLocks noGrp="1"/>
          </p:cNvSpPr>
          <p:nvPr>
            <p:ph type="sldNum" sz="quarter" idx="12"/>
          </p:nvPr>
        </p:nvSpPr>
        <p:spPr/>
        <p:txBody>
          <a:bodyPr/>
          <a:lstStyle/>
          <a:p>
            <a:fld id="{B19B0651-EE4F-4900-A07F-96A6BFA9D0F0}" type="slidenum">
              <a:rPr lang="ru-RU" smtClean="0"/>
              <a:t>9</a:t>
            </a:fld>
            <a:endParaRPr lang="ru-RU"/>
          </a:p>
        </p:txBody>
      </p:sp>
    </p:spTree>
    <p:custDataLst>
      <p:tags r:id="rId1"/>
    </p:custDataLst>
    <p:extLst>
      <p:ext uri="{BB962C8B-B14F-4D97-AF65-F5344CB8AC3E}">
        <p14:creationId xmlns:p14="http://schemas.microsoft.com/office/powerpoint/2010/main" val="1782236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91037" y="72985"/>
            <a:ext cx="7715200" cy="907504"/>
          </a:xfrm>
        </p:spPr>
        <p:txBody>
          <a:bodyPr>
            <a:noAutofit/>
          </a:bodyPr>
          <a:lstStyle/>
          <a:p>
            <a:r>
              <a:rPr lang="ru-RU" sz="2000" b="1" dirty="0" smtClean="0">
                <a:solidFill>
                  <a:schemeClr val="tx2">
                    <a:lumMod val="75000"/>
                  </a:schemeClr>
                </a:solidFill>
                <a:latin typeface="Arial Narrow" panose="020B0606020202030204" pitchFamily="34" charset="0"/>
              </a:rPr>
              <a:t>СОБЛЮДЕНИЕ ТРЕБОВАНИЙ ФЗ «О ПЕРСОНАЛЬНЫХ ДАННЫХ» В СЕТИ «ИНТЕРНЕТ»</a:t>
            </a:r>
            <a:endParaRPr lang="ru-RU" sz="2000" b="1" dirty="0">
              <a:solidFill>
                <a:schemeClr val="tx2">
                  <a:lumMod val="75000"/>
                </a:schemeClr>
              </a:solidFill>
              <a:latin typeface="Arial Narrow" panose="020B0606020202030204" pitchFamily="34" charset="0"/>
            </a:endParaRPr>
          </a:p>
        </p:txBody>
      </p:sp>
      <p:sp>
        <p:nvSpPr>
          <p:cNvPr id="3" name="Объект 2"/>
          <p:cNvSpPr>
            <a:spLocks noGrp="1"/>
          </p:cNvSpPr>
          <p:nvPr>
            <p:ph idx="1"/>
          </p:nvPr>
        </p:nvSpPr>
        <p:spPr>
          <a:xfrm>
            <a:off x="366659" y="1124744"/>
            <a:ext cx="8229600" cy="4525963"/>
          </a:xfrm>
        </p:spPr>
        <p:txBody>
          <a:bodyPr>
            <a:normAutofit fontScale="77500" lnSpcReduction="20000"/>
          </a:bodyPr>
          <a:lstStyle/>
          <a:p>
            <a:pPr marL="0" indent="0" algn="just">
              <a:buNone/>
            </a:pPr>
            <a:r>
              <a:rPr lang="ru-RU" dirty="0" smtClean="0">
                <a:solidFill>
                  <a:schemeClr val="tx1"/>
                </a:solidFill>
                <a:latin typeface="Arial Narrow" panose="020B0606020202030204" pitchFamily="34" charset="0"/>
              </a:rPr>
              <a:t>Проверка соблюдения требований ФЗ «О персональных данных» в сети «Интернет» осуществляется должностными лицам Управления </a:t>
            </a:r>
            <a:r>
              <a:rPr lang="ru-RU" dirty="0" err="1" smtClean="0">
                <a:solidFill>
                  <a:schemeClr val="tx1"/>
                </a:solidFill>
                <a:latin typeface="Arial Narrow" panose="020B0606020202030204" pitchFamily="34" charset="0"/>
              </a:rPr>
              <a:t>Роскомнадзора</a:t>
            </a:r>
            <a:r>
              <a:rPr lang="ru-RU" dirty="0" smtClean="0">
                <a:solidFill>
                  <a:schemeClr val="tx1"/>
                </a:solidFill>
                <a:latin typeface="Arial Narrow" panose="020B0606020202030204" pitchFamily="34" charset="0"/>
              </a:rPr>
              <a:t> по Иркутской области в рамках мероприятий по контролю без взаимодействия с контролируемым лицом</a:t>
            </a:r>
          </a:p>
          <a:p>
            <a:pPr marL="0" indent="0" algn="just">
              <a:buNone/>
            </a:pPr>
            <a:endParaRPr lang="ru-RU" dirty="0" smtClean="0">
              <a:solidFill>
                <a:schemeClr val="tx1"/>
              </a:solidFill>
              <a:latin typeface="Arial Narrow" panose="020B0606020202030204" pitchFamily="34" charset="0"/>
            </a:endParaRPr>
          </a:p>
          <a:p>
            <a:pPr marL="0" indent="0" algn="just">
              <a:buNone/>
            </a:pPr>
            <a:r>
              <a:rPr lang="ru-RU" dirty="0" smtClean="0">
                <a:solidFill>
                  <a:schemeClr val="tx1"/>
                </a:solidFill>
                <a:latin typeface="Arial Narrow" panose="020B0606020202030204" pitchFamily="34" charset="0"/>
              </a:rPr>
              <a:t>В рамках </a:t>
            </a:r>
            <a:r>
              <a:rPr lang="ru-RU" dirty="0">
                <a:solidFill>
                  <a:schemeClr val="tx1"/>
                </a:solidFill>
                <a:latin typeface="Arial Narrow" panose="020B0606020202030204" pitchFamily="34" charset="0"/>
              </a:rPr>
              <a:t>мероприятий по контролю без взаимодействия с контролируемым </a:t>
            </a:r>
            <a:endParaRPr lang="ru-RU" dirty="0" smtClean="0">
              <a:solidFill>
                <a:schemeClr val="tx1"/>
              </a:solidFill>
              <a:latin typeface="Arial Narrow" panose="020B0606020202030204" pitchFamily="34" charset="0"/>
            </a:endParaRPr>
          </a:p>
          <a:p>
            <a:pPr marL="0" indent="0" algn="just">
              <a:buNone/>
            </a:pPr>
            <a:r>
              <a:rPr lang="ru-RU" dirty="0" smtClean="0">
                <a:solidFill>
                  <a:schemeClr val="tx1"/>
                </a:solidFill>
                <a:latin typeface="Arial Narrow" panose="020B0606020202030204" pitchFamily="34" charset="0"/>
              </a:rPr>
              <a:t>лицом осуществляется проверка </a:t>
            </a:r>
          </a:p>
          <a:p>
            <a:pPr marL="0" indent="0" algn="just">
              <a:buNone/>
            </a:pPr>
            <a:r>
              <a:rPr lang="ru-RU" dirty="0" smtClean="0">
                <a:solidFill>
                  <a:schemeClr val="tx1"/>
                </a:solidFill>
                <a:latin typeface="Arial Narrow" panose="020B0606020202030204" pitchFamily="34" charset="0"/>
              </a:rPr>
              <a:t>соблюдения ст. 5, ст. 6, ст. 9, ст. 10.1, </a:t>
            </a:r>
          </a:p>
          <a:p>
            <a:pPr marL="0" indent="0" algn="just">
              <a:buNone/>
            </a:pPr>
            <a:r>
              <a:rPr lang="ru-RU" dirty="0" smtClean="0">
                <a:solidFill>
                  <a:schemeClr val="tx1"/>
                </a:solidFill>
                <a:latin typeface="Arial Narrow" panose="020B0606020202030204" pitchFamily="34" charset="0"/>
              </a:rPr>
              <a:t>ст. 12, ст. 18.1, ст. 22 ФЗ </a:t>
            </a:r>
          </a:p>
          <a:p>
            <a:pPr marL="0" indent="0" algn="just">
              <a:buNone/>
            </a:pPr>
            <a:r>
              <a:rPr lang="ru-RU" dirty="0" smtClean="0">
                <a:solidFill>
                  <a:schemeClr val="tx1"/>
                </a:solidFill>
                <a:latin typeface="Arial Narrow" panose="020B0606020202030204" pitchFamily="34" charset="0"/>
              </a:rPr>
              <a:t>«О персональных данных»</a:t>
            </a: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64088" y="3861048"/>
            <a:ext cx="3234151" cy="2636911"/>
          </a:xfrm>
          <a:prstGeom prst="rect">
            <a:avLst/>
          </a:prstGeom>
        </p:spPr>
      </p:pic>
      <p:pic>
        <p:nvPicPr>
          <p:cNvPr id="5" name="Picture 4" descr="https://upload.wikimedia.org/wikipedia/commons/thumb/7/72/Emblem_of_Roskomnadzor_(web-site).svg/1280px-Emblem_of_Roskomnadzor_(web-site).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28384" y="72985"/>
            <a:ext cx="1020026" cy="11315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80067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395536" y="180933"/>
            <a:ext cx="7560840" cy="615553"/>
          </a:xfrm>
          <a:prstGeom prst="rect">
            <a:avLst/>
          </a:prstGeom>
          <a:noFill/>
        </p:spPr>
        <p:txBody>
          <a:bodyPr wrap="square" lIns="0" tIns="0" rIns="0" bIns="0" rtlCol="0">
            <a:spAutoFit/>
          </a:bodyPr>
          <a:lstStyle/>
          <a:p>
            <a:pPr algn="ctr" defTabSz="0"/>
            <a:r>
              <a:rPr lang="ru-RU" sz="2000" b="1" dirty="0" smtClean="0">
                <a:solidFill>
                  <a:schemeClr val="tx2">
                    <a:lumMod val="75000"/>
                  </a:schemeClr>
                </a:solidFill>
                <a:latin typeface="Arial Narrow" panose="020B0606020202030204" pitchFamily="34" charset="0"/>
              </a:rPr>
              <a:t>ОБРАБОТКА ПЕРСОНАЛЬНЫХ ДАННЫХ В СЕТИ ИНТЕРНЕТ ПРИ ПОМОЩИ МЕТРИЧЕСКИХ ПРОГРАММ</a:t>
            </a:r>
            <a:endParaRPr lang="ru-RU" sz="2000" b="1" dirty="0">
              <a:solidFill>
                <a:schemeClr val="tx2">
                  <a:lumMod val="75000"/>
                </a:schemeClr>
              </a:solidFill>
              <a:latin typeface="Arial Narrow" panose="020B0606020202030204" pitchFamily="34" charset="0"/>
            </a:endParaRPr>
          </a:p>
        </p:txBody>
      </p:sp>
      <p:pic>
        <p:nvPicPr>
          <p:cNvPr id="4" name="Рисунок 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947645" y="1908153"/>
            <a:ext cx="2008731" cy="1520848"/>
          </a:xfrm>
          <a:prstGeom prst="rect">
            <a:avLst/>
          </a:prstGeom>
        </p:spPr>
      </p:pic>
      <p:pic>
        <p:nvPicPr>
          <p:cNvPr id="7" name="Рисунок 6"/>
          <p:cNvPicPr>
            <a:picLocks noChangeAspect="1"/>
          </p:cNvPicPr>
          <p:nvPr/>
        </p:nvPicPr>
        <p:blipFill>
          <a:blip r:embed="rId4" cstate="print">
            <a:grayscl/>
            <a:extLst>
              <a:ext uri="{28A0092B-C50C-407E-A947-70E740481C1C}">
                <a14:useLocalDpi xmlns:a14="http://schemas.microsoft.com/office/drawing/2010/main" val="0"/>
              </a:ext>
            </a:extLst>
          </a:blip>
          <a:stretch>
            <a:fillRect/>
          </a:stretch>
        </p:blipFill>
        <p:spPr>
          <a:xfrm>
            <a:off x="7251135" y="1236822"/>
            <a:ext cx="1674294" cy="1674294"/>
          </a:xfrm>
          <a:prstGeom prst="rect">
            <a:avLst/>
          </a:prstGeom>
        </p:spPr>
      </p:pic>
      <p:sp>
        <p:nvSpPr>
          <p:cNvPr id="8" name="TextBox 7"/>
          <p:cNvSpPr txBox="1"/>
          <p:nvPr/>
        </p:nvSpPr>
        <p:spPr>
          <a:xfrm>
            <a:off x="33797" y="908720"/>
            <a:ext cx="6937566" cy="2554545"/>
          </a:xfrm>
          <a:prstGeom prst="rect">
            <a:avLst/>
          </a:prstGeom>
          <a:noFill/>
        </p:spPr>
        <p:txBody>
          <a:bodyPr wrap="square" rtlCol="0">
            <a:spAutoFit/>
          </a:bodyPr>
          <a:lstStyle/>
          <a:p>
            <a:r>
              <a:rPr lang="ru-RU" sz="2000" b="1" dirty="0" smtClean="0">
                <a:latin typeface="+mj-lt"/>
              </a:rPr>
              <a:t>Метрические программы </a:t>
            </a:r>
            <a:r>
              <a:rPr lang="ru-RU" sz="2000" dirty="0" smtClean="0">
                <a:latin typeface="+mj-lt"/>
              </a:rPr>
              <a:t>– это сервисы, предназначенные для оценки посещаемости веб-сайтов и анализа поведения пользователей. </a:t>
            </a:r>
          </a:p>
          <a:p>
            <a:r>
              <a:rPr lang="ru-RU" sz="2000" dirty="0" smtClean="0">
                <a:latin typeface="+mj-lt"/>
              </a:rPr>
              <a:t>Метрические программы могут собирать следующие данные пользователей: </a:t>
            </a:r>
          </a:p>
          <a:p>
            <a:pPr marL="285750" indent="-285750">
              <a:buFont typeface="Arial" panose="020B0604020202020204" pitchFamily="34" charset="0"/>
              <a:buChar char="•"/>
            </a:pPr>
            <a:r>
              <a:rPr lang="ru-RU" sz="2000" dirty="0" smtClean="0">
                <a:latin typeface="+mj-lt"/>
              </a:rPr>
              <a:t>Возраст;</a:t>
            </a:r>
          </a:p>
          <a:p>
            <a:pPr marL="285750" indent="-285750">
              <a:buFont typeface="Arial" panose="020B0604020202020204" pitchFamily="34" charset="0"/>
              <a:buChar char="•"/>
            </a:pPr>
            <a:r>
              <a:rPr lang="ru-RU" sz="2000" dirty="0" smtClean="0">
                <a:latin typeface="+mj-lt"/>
              </a:rPr>
              <a:t>Пол;</a:t>
            </a:r>
          </a:p>
          <a:p>
            <a:pPr marL="285750" indent="-285750">
              <a:buFont typeface="Arial" panose="020B0604020202020204" pitchFamily="34" charset="0"/>
              <a:buChar char="•"/>
            </a:pPr>
            <a:r>
              <a:rPr lang="ru-RU" sz="2000" dirty="0" err="1" smtClean="0">
                <a:latin typeface="+mj-lt"/>
              </a:rPr>
              <a:t>Геолокация</a:t>
            </a:r>
            <a:r>
              <a:rPr lang="ru-RU" sz="2000" dirty="0" smtClean="0">
                <a:latin typeface="+mj-lt"/>
              </a:rPr>
              <a:t> и др.</a:t>
            </a:r>
          </a:p>
        </p:txBody>
      </p:sp>
      <p:sp>
        <p:nvSpPr>
          <p:cNvPr id="12" name="TextBox 11"/>
          <p:cNvSpPr txBox="1"/>
          <p:nvPr/>
        </p:nvSpPr>
        <p:spPr>
          <a:xfrm>
            <a:off x="33797" y="3429001"/>
            <a:ext cx="8786755" cy="3046988"/>
          </a:xfrm>
          <a:prstGeom prst="rect">
            <a:avLst/>
          </a:prstGeom>
          <a:noFill/>
        </p:spPr>
        <p:txBody>
          <a:bodyPr wrap="square" rtlCol="0">
            <a:spAutoFit/>
          </a:bodyPr>
          <a:lstStyle/>
          <a:p>
            <a:r>
              <a:rPr lang="ru-RU" sz="1600" dirty="0" smtClean="0">
                <a:latin typeface="+mj-lt"/>
              </a:rPr>
              <a:t>При использовании метрических программ на Интернет-сайтах, использующих сбор персональных данных, необходимо руководствоваться следующим:</a:t>
            </a:r>
          </a:p>
          <a:p>
            <a:pPr marL="285750" indent="-285750">
              <a:buFont typeface="Arial" panose="020B0604020202020204" pitchFamily="34" charset="0"/>
              <a:buChar char="•"/>
            </a:pPr>
            <a:r>
              <a:rPr lang="ru-RU" sz="1600" dirty="0" smtClean="0">
                <a:latin typeface="+mj-lt"/>
              </a:rPr>
              <a:t>На Интернет-сайте обязательно наличие согласия на обработку персональных данных с использованием метрических программ (</a:t>
            </a:r>
            <a:r>
              <a:rPr lang="ru-RU" sz="1600" dirty="0" err="1" smtClean="0">
                <a:latin typeface="+mj-lt"/>
              </a:rPr>
              <a:t>Яндекс.Метрика</a:t>
            </a:r>
            <a:r>
              <a:rPr lang="ru-RU" sz="1600" dirty="0">
                <a:latin typeface="+mj-lt"/>
              </a:rPr>
              <a:t> </a:t>
            </a:r>
            <a:r>
              <a:rPr lang="ru-RU" sz="1600" dirty="0" smtClean="0">
                <a:latin typeface="+mj-lt"/>
              </a:rPr>
              <a:t>и др.);</a:t>
            </a:r>
          </a:p>
          <a:p>
            <a:pPr marL="285750" indent="-285750">
              <a:buFont typeface="Arial" panose="020B0604020202020204" pitchFamily="34" charset="0"/>
              <a:buChar char="•"/>
            </a:pPr>
            <a:r>
              <a:rPr lang="ru-RU" sz="1600" dirty="0" smtClean="0">
                <a:latin typeface="+mj-lt"/>
              </a:rPr>
              <a:t>На Интернет-сайте обязательно наличие документа, определяющего Политику обработки персональных данных со следующим содержанием: </a:t>
            </a:r>
          </a:p>
          <a:p>
            <a:pPr marL="742950" lvl="1" indent="-285750">
              <a:buFont typeface="Wingdings" panose="05000000000000000000" pitchFamily="2" charset="2"/>
              <a:buChar char="§"/>
            </a:pPr>
            <a:r>
              <a:rPr lang="ru-RU" sz="1600" dirty="0" smtClean="0">
                <a:latin typeface="+mj-lt"/>
              </a:rPr>
              <a:t>цели использования метрических программ;</a:t>
            </a:r>
          </a:p>
          <a:p>
            <a:pPr marL="742950" lvl="1" indent="-285750">
              <a:buFont typeface="Wingdings" panose="05000000000000000000" pitchFamily="2" charset="2"/>
              <a:buChar char="§"/>
            </a:pPr>
            <a:r>
              <a:rPr lang="ru-RU" sz="1600" dirty="0" smtClean="0">
                <a:latin typeface="+mj-lt"/>
              </a:rPr>
              <a:t>категории персональных данных, обрабатываемых с использованием метрических программ;</a:t>
            </a:r>
          </a:p>
          <a:p>
            <a:pPr marL="742950" lvl="1" indent="-285750">
              <a:buFont typeface="Wingdings" panose="05000000000000000000" pitchFamily="2" charset="2"/>
              <a:buChar char="§"/>
            </a:pPr>
            <a:r>
              <a:rPr lang="ru-RU" sz="1600" dirty="0" smtClean="0">
                <a:latin typeface="+mj-lt"/>
              </a:rPr>
              <a:t>категории субъектов персональных данных, персональные данные которых обрабатывается с использованием метрических программ (посетители сайта).</a:t>
            </a:r>
            <a:endParaRPr lang="ru-RU" sz="1600" dirty="0">
              <a:latin typeface="+mj-lt"/>
            </a:endParaRPr>
          </a:p>
        </p:txBody>
      </p:sp>
      <p:pic>
        <p:nvPicPr>
          <p:cNvPr id="13" name="Picture 4" descr="https://upload.wikimedia.org/wikipedia/commons/thumb/7/72/Emblem_of_Roskomnadzor_(web-site).svg/1280px-Emblem_of_Roskomnadzor_(web-site).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28384" y="72985"/>
            <a:ext cx="1020026" cy="113159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913827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 xmlns:a16="http://schemas.microsoft.com/office/drawing/2014/main" id="{714C7BCE-D3F9-4289-AF86-F29836537C6A}"/>
              </a:ext>
            </a:extLst>
          </p:cNvPr>
          <p:cNvSpPr txBox="1"/>
          <p:nvPr/>
        </p:nvSpPr>
        <p:spPr>
          <a:xfrm>
            <a:off x="251521" y="106668"/>
            <a:ext cx="6637748" cy="400110"/>
          </a:xfrm>
          <a:prstGeom prst="rect">
            <a:avLst/>
          </a:prstGeom>
          <a:noFill/>
        </p:spPr>
        <p:txBody>
          <a:bodyPr wrap="square" rtlCol="0">
            <a:spAutoFit/>
          </a:bodyPr>
          <a:lstStyle/>
          <a:p>
            <a:pPr algn="ctr" defTabSz="0">
              <a:spcAft>
                <a:spcPts val="1800"/>
              </a:spcAft>
              <a:buClr>
                <a:srgbClr val="683169"/>
              </a:buClr>
              <a:buSzPct val="120000"/>
            </a:pPr>
            <a:r>
              <a:rPr lang="ru-RU" sz="2000" b="1" dirty="0" smtClean="0">
                <a:solidFill>
                  <a:schemeClr val="tx2"/>
                </a:solidFill>
                <a:latin typeface="Arial Narrow" panose="020B0606020202030204" pitchFamily="34" charset="0"/>
              </a:rPr>
              <a:t>ИСПОЛЬЗОВАНИЕ МЕТРИЧЕСКИХ ПРОГРАММ</a:t>
            </a:r>
            <a:endParaRPr lang="ru-RU" sz="2000" b="1" dirty="0">
              <a:solidFill>
                <a:schemeClr val="tx2"/>
              </a:solidFill>
              <a:latin typeface="Arial Narrow" panose="020B0606020202030204" pitchFamily="34" charset="0"/>
            </a:endParaRPr>
          </a:p>
        </p:txBody>
      </p:sp>
      <p:sp>
        <p:nvSpPr>
          <p:cNvPr id="3" name="TextBox 2"/>
          <p:cNvSpPr txBox="1"/>
          <p:nvPr/>
        </p:nvSpPr>
        <p:spPr>
          <a:xfrm>
            <a:off x="68589" y="599496"/>
            <a:ext cx="5538696" cy="338554"/>
          </a:xfrm>
          <a:prstGeom prst="rect">
            <a:avLst/>
          </a:prstGeom>
          <a:noFill/>
        </p:spPr>
        <p:txBody>
          <a:bodyPr wrap="none" rtlCol="0">
            <a:spAutoFit/>
          </a:bodyPr>
          <a:lstStyle/>
          <a:p>
            <a:r>
              <a:rPr lang="ru-RU" sz="1600" dirty="0">
                <a:latin typeface="+mj-lt"/>
              </a:rPr>
              <a:t>Использование </a:t>
            </a:r>
            <a:r>
              <a:rPr lang="ru-RU" sz="1600" dirty="0" err="1">
                <a:latin typeface="+mj-lt"/>
              </a:rPr>
              <a:t>Яндекс.Метрики</a:t>
            </a:r>
            <a:r>
              <a:rPr lang="ru-RU" sz="1600" dirty="0">
                <a:latin typeface="+mj-lt"/>
              </a:rPr>
              <a:t> на </a:t>
            </a:r>
            <a:r>
              <a:rPr lang="ru-RU" sz="1600" dirty="0" smtClean="0">
                <a:latin typeface="+mj-lt"/>
              </a:rPr>
              <a:t>Интернет-сайте</a:t>
            </a:r>
            <a:endParaRPr lang="ru-RU" sz="1600" dirty="0">
              <a:latin typeface="+mj-lt"/>
            </a:endParaRPr>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9" y="938051"/>
            <a:ext cx="4639324" cy="2922999"/>
          </a:xfrm>
          <a:prstGeom prst="rect">
            <a:avLst/>
          </a:prstGeom>
          <a:noFill/>
          <a:ln>
            <a:noFill/>
          </a:ln>
        </p:spPr>
      </p:pic>
      <p:pic>
        <p:nvPicPr>
          <p:cNvPr id="9" name="Рисунок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51153" y="3933056"/>
            <a:ext cx="5635968" cy="2848752"/>
          </a:xfrm>
          <a:prstGeom prst="rect">
            <a:avLst/>
          </a:prstGeom>
          <a:noFill/>
          <a:ln>
            <a:noFill/>
          </a:ln>
        </p:spPr>
      </p:pic>
      <p:pic>
        <p:nvPicPr>
          <p:cNvPr id="14" name="Рисунок 13"/>
          <p:cNvPicPr>
            <a:picLocks noChangeAspect="1"/>
          </p:cNvPicPr>
          <p:nvPr/>
        </p:nvPicPr>
        <p:blipFill>
          <a:blip r:embed="rId5" cstate="print">
            <a:grayscl/>
            <a:extLst>
              <a:ext uri="{28A0092B-C50C-407E-A947-70E740481C1C}">
                <a14:useLocalDpi xmlns:a14="http://schemas.microsoft.com/office/drawing/2010/main" val="0"/>
              </a:ext>
            </a:extLst>
          </a:blip>
          <a:stretch>
            <a:fillRect/>
          </a:stretch>
        </p:blipFill>
        <p:spPr>
          <a:xfrm>
            <a:off x="6069137" y="1484784"/>
            <a:ext cx="2100000" cy="2100000"/>
          </a:xfrm>
          <a:prstGeom prst="rect">
            <a:avLst/>
          </a:prstGeom>
        </p:spPr>
      </p:pic>
      <p:sp>
        <p:nvSpPr>
          <p:cNvPr id="20" name="Стрелка углом вверх 19"/>
          <p:cNvSpPr/>
          <p:nvPr/>
        </p:nvSpPr>
        <p:spPr>
          <a:xfrm rot="5400000">
            <a:off x="1143512" y="4265200"/>
            <a:ext cx="1584176" cy="1207920"/>
          </a:xfrm>
          <a:prstGeom prst="bentUpArrow">
            <a:avLst/>
          </a:prstGeom>
          <a:solidFill>
            <a:schemeClr val="accent1">
              <a:lumMod val="20000"/>
              <a:lumOff val="80000"/>
            </a:schemeClr>
          </a:solidFill>
          <a:ln>
            <a:solidFill>
              <a:schemeClr val="accent1">
                <a:lumMod val="20000"/>
                <a:lumOff val="8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2" name="Picture 4" descr="https://upload.wikimedia.org/wikipedia/commons/thumb/7/72/Emblem_of_Roskomnadzor_(web-site).svg/1280px-Emblem_of_Roskomnadzor_(web-site).sv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028384" y="72985"/>
            <a:ext cx="1020026" cy="113159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597057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barn(inVertical)">
                                      <p:cBhvr>
                                        <p:cTn id="1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9620" y="599496"/>
            <a:ext cx="5538696" cy="338554"/>
          </a:xfrm>
          <a:prstGeom prst="rect">
            <a:avLst/>
          </a:prstGeom>
          <a:noFill/>
        </p:spPr>
        <p:txBody>
          <a:bodyPr wrap="none" rtlCol="0">
            <a:spAutoFit/>
          </a:bodyPr>
          <a:lstStyle/>
          <a:p>
            <a:r>
              <a:rPr lang="ru-RU" sz="1600" dirty="0">
                <a:latin typeface="+mj-lt"/>
              </a:rPr>
              <a:t>Использование </a:t>
            </a:r>
            <a:r>
              <a:rPr lang="ru-RU" sz="1600" dirty="0" err="1">
                <a:latin typeface="+mj-lt"/>
              </a:rPr>
              <a:t>Яндекс.Метрики</a:t>
            </a:r>
            <a:r>
              <a:rPr lang="ru-RU" sz="1600" dirty="0">
                <a:latin typeface="+mj-lt"/>
              </a:rPr>
              <a:t> на </a:t>
            </a:r>
            <a:r>
              <a:rPr lang="ru-RU" sz="1600" dirty="0" smtClean="0">
                <a:latin typeface="+mj-lt"/>
              </a:rPr>
              <a:t>Интернет-сайте</a:t>
            </a:r>
            <a:endParaRPr lang="ru-RU" sz="1600" dirty="0">
              <a:latin typeface="+mj-lt"/>
            </a:endParaRPr>
          </a:p>
        </p:txBody>
      </p:sp>
      <p:pic>
        <p:nvPicPr>
          <p:cNvPr id="14" name="Рисунок 13"/>
          <p:cNvPicPr>
            <a:picLocks noChangeAspect="1"/>
          </p:cNvPicPr>
          <p:nvPr/>
        </p:nvPicPr>
        <p:blipFill>
          <a:blip r:embed="rId3" cstate="print">
            <a:grayscl/>
            <a:extLst>
              <a:ext uri="{28A0092B-C50C-407E-A947-70E740481C1C}">
                <a14:useLocalDpi xmlns:a14="http://schemas.microsoft.com/office/drawing/2010/main" val="0"/>
              </a:ext>
            </a:extLst>
          </a:blip>
          <a:stretch>
            <a:fillRect/>
          </a:stretch>
        </p:blipFill>
        <p:spPr>
          <a:xfrm>
            <a:off x="395536" y="4149080"/>
            <a:ext cx="1314444" cy="1314444"/>
          </a:xfrm>
          <a:prstGeom prst="rect">
            <a:avLst/>
          </a:prstGeom>
        </p:spPr>
      </p:pic>
      <p:pic>
        <p:nvPicPr>
          <p:cNvPr id="4" name="Рисунок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4379" y="1124744"/>
            <a:ext cx="4135522" cy="1867655"/>
          </a:xfrm>
          <a:prstGeom prst="rect">
            <a:avLst/>
          </a:prstGeom>
          <a:ln>
            <a:noFill/>
          </a:ln>
          <a:effectLst>
            <a:softEdge rad="112500"/>
          </a:effectLst>
        </p:spPr>
      </p:pic>
      <p:sp>
        <p:nvSpPr>
          <p:cNvPr id="10" name="Стрелка углом 9"/>
          <p:cNvSpPr/>
          <p:nvPr/>
        </p:nvSpPr>
        <p:spPr>
          <a:xfrm rot="5400000">
            <a:off x="5292080" y="1302487"/>
            <a:ext cx="792088" cy="1512168"/>
          </a:xfrm>
          <a:prstGeom prst="bentArrow">
            <a:avLst/>
          </a:prstGeom>
          <a:solidFill>
            <a:schemeClr val="accent1">
              <a:lumMod val="20000"/>
              <a:lumOff val="80000"/>
            </a:schemeClr>
          </a:solidFill>
          <a:ln>
            <a:solidFill>
              <a:schemeClr val="accent1">
                <a:lumMod val="20000"/>
                <a:lumOff val="8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7" name="TextBox 6"/>
          <p:cNvSpPr txBox="1"/>
          <p:nvPr/>
        </p:nvSpPr>
        <p:spPr>
          <a:xfrm>
            <a:off x="467545" y="1897669"/>
            <a:ext cx="3528392" cy="523220"/>
          </a:xfrm>
          <a:prstGeom prst="rect">
            <a:avLst/>
          </a:prstGeom>
          <a:noFill/>
        </p:spPr>
        <p:txBody>
          <a:bodyPr wrap="square" rtlCol="0">
            <a:spAutoFit/>
          </a:bodyPr>
          <a:lstStyle/>
          <a:p>
            <a:r>
              <a:rPr lang="ru-RU" sz="1400" i="1" dirty="0" smtClean="0">
                <a:latin typeface="Arial Narrow" panose="020B0606020202030204" pitchFamily="34" charset="0"/>
              </a:rPr>
              <a:t>Нажатием </a:t>
            </a:r>
            <a:r>
              <a:rPr lang="en-US" sz="1400" b="1" i="1" dirty="0" err="1" smtClean="0">
                <a:latin typeface="Arial Narrow" panose="020B0606020202030204" pitchFamily="34" charset="0"/>
              </a:rPr>
              <a:t>Ctrl+F</a:t>
            </a:r>
            <a:r>
              <a:rPr lang="ru-RU" sz="1400" b="1" i="1" dirty="0" smtClean="0">
                <a:latin typeface="Arial Narrow" panose="020B0606020202030204" pitchFamily="34" charset="0"/>
              </a:rPr>
              <a:t> </a:t>
            </a:r>
            <a:r>
              <a:rPr lang="ru-RU" sz="1400" i="1" dirty="0" smtClean="0">
                <a:latin typeface="Arial Narrow" panose="020B0606020202030204" pitchFamily="34" charset="0"/>
              </a:rPr>
              <a:t>вызываем строку поиска  на странице</a:t>
            </a:r>
            <a:endParaRPr lang="ru-RU" sz="1400" i="1" dirty="0">
              <a:latin typeface="Arial Narrow" panose="020B0606020202030204" pitchFamily="34" charset="0"/>
            </a:endParaRPr>
          </a:p>
        </p:txBody>
      </p:sp>
      <p:pic>
        <p:nvPicPr>
          <p:cNvPr id="8" name="Рисунок 7"/>
          <p:cNvPicPr>
            <a:picLocks noChangeAspect="1"/>
          </p:cNvPicPr>
          <p:nvPr/>
        </p:nvPicPr>
        <p:blipFill rotWithShape="1">
          <a:blip r:embed="rId5">
            <a:extLst>
              <a:ext uri="{28A0092B-C50C-407E-A947-70E740481C1C}">
                <a14:useLocalDpi xmlns:a14="http://schemas.microsoft.com/office/drawing/2010/main" val="0"/>
              </a:ext>
            </a:extLst>
          </a:blip>
          <a:srcRect l="1132"/>
          <a:stretch/>
        </p:blipFill>
        <p:spPr>
          <a:xfrm>
            <a:off x="2127903" y="2972250"/>
            <a:ext cx="6655991" cy="3440889"/>
          </a:xfrm>
          <a:prstGeom prst="rect">
            <a:avLst/>
          </a:prstGeom>
          <a:noFill/>
          <a:ln>
            <a:noFill/>
          </a:ln>
        </p:spPr>
      </p:pic>
      <p:sp>
        <p:nvSpPr>
          <p:cNvPr id="6" name="Номер слайда 5"/>
          <p:cNvSpPr>
            <a:spLocks noGrp="1"/>
          </p:cNvSpPr>
          <p:nvPr>
            <p:ph type="sldNum" sz="quarter" idx="12"/>
          </p:nvPr>
        </p:nvSpPr>
        <p:spPr/>
        <p:txBody>
          <a:bodyPr/>
          <a:lstStyle/>
          <a:p>
            <a:fld id="{B19B0651-EE4F-4900-A07F-96A6BFA9D0F0}" type="slidenum">
              <a:rPr lang="ru-RU" smtClean="0"/>
              <a:t>13</a:t>
            </a:fld>
            <a:endParaRPr lang="ru-RU"/>
          </a:p>
        </p:txBody>
      </p:sp>
      <p:pic>
        <p:nvPicPr>
          <p:cNvPr id="13" name="Picture 4" descr="https://upload.wikimedia.org/wikipedia/commons/thumb/7/72/Emblem_of_Roskomnadzor_(web-site).svg/1280px-Emblem_of_Roskomnadzor_(web-site).sv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028384" y="72985"/>
            <a:ext cx="1020026" cy="1131591"/>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 xmlns:a16="http://schemas.microsoft.com/office/drawing/2014/main" id="{714C7BCE-D3F9-4289-AF86-F29836537C6A}"/>
              </a:ext>
            </a:extLst>
          </p:cNvPr>
          <p:cNvSpPr txBox="1"/>
          <p:nvPr/>
        </p:nvSpPr>
        <p:spPr>
          <a:xfrm>
            <a:off x="251521" y="106668"/>
            <a:ext cx="6637748" cy="400110"/>
          </a:xfrm>
          <a:prstGeom prst="rect">
            <a:avLst/>
          </a:prstGeom>
          <a:noFill/>
        </p:spPr>
        <p:txBody>
          <a:bodyPr wrap="square" rtlCol="0">
            <a:spAutoFit/>
          </a:bodyPr>
          <a:lstStyle/>
          <a:p>
            <a:pPr algn="ctr" defTabSz="0">
              <a:spcAft>
                <a:spcPts val="1800"/>
              </a:spcAft>
              <a:buClr>
                <a:srgbClr val="683169"/>
              </a:buClr>
              <a:buSzPct val="120000"/>
            </a:pPr>
            <a:r>
              <a:rPr lang="ru-RU" sz="2000" b="1" dirty="0" smtClean="0">
                <a:solidFill>
                  <a:schemeClr val="tx2"/>
                </a:solidFill>
                <a:latin typeface="Arial Narrow" panose="020B0606020202030204" pitchFamily="34" charset="0"/>
              </a:rPr>
              <a:t>ИСПОЛЬЗОВАНИЕ МЕТРИЧЕСКИХ ПРОГРАММ</a:t>
            </a:r>
            <a:endParaRPr lang="ru-RU" sz="2000" b="1" dirty="0">
              <a:solidFill>
                <a:schemeClr val="tx2"/>
              </a:solidFill>
              <a:latin typeface="Arial Narrow" panose="020B0606020202030204" pitchFamily="34" charset="0"/>
            </a:endParaRPr>
          </a:p>
        </p:txBody>
      </p:sp>
    </p:spTree>
    <p:custDataLst>
      <p:tags r:id="rId1"/>
    </p:custDataLst>
    <p:extLst>
      <p:ext uri="{BB962C8B-B14F-4D97-AF65-F5344CB8AC3E}">
        <p14:creationId xmlns:p14="http://schemas.microsoft.com/office/powerpoint/2010/main" val="575734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193" y="83495"/>
            <a:ext cx="8291264" cy="864096"/>
          </a:xfrm>
        </p:spPr>
        <p:txBody>
          <a:bodyPr>
            <a:normAutofit/>
          </a:bodyPr>
          <a:lstStyle/>
          <a:p>
            <a:pPr>
              <a:lnSpc>
                <a:spcPct val="150000"/>
              </a:lnSpc>
            </a:pPr>
            <a:r>
              <a:rPr lang="ru-RU" sz="2000" b="1" dirty="0" smtClean="0">
                <a:solidFill>
                  <a:schemeClr val="tx2">
                    <a:lumMod val="75000"/>
                  </a:schemeClr>
                </a:solidFill>
                <a:latin typeface="Arial Narrow" panose="020B0606020202030204" pitchFamily="34" charset="0"/>
              </a:rPr>
              <a:t>СОБЛЮДЕНИЕ ТРЕБОВАНИЙ СТ. 6 ФЗ «О ПЕРСОНАЛЬНЫХ ДАННЫХ»</a:t>
            </a:r>
            <a:endParaRPr lang="ru-RU" sz="2000" b="1" dirty="0">
              <a:solidFill>
                <a:schemeClr val="tx2">
                  <a:lumMod val="75000"/>
                </a:schemeClr>
              </a:solidFill>
              <a:latin typeface="Arial Narrow" panose="020B0606020202030204" pitchFamily="34" charset="0"/>
            </a:endParaRPr>
          </a:p>
        </p:txBody>
      </p:sp>
      <p:sp>
        <p:nvSpPr>
          <p:cNvPr id="3" name="Объект 2"/>
          <p:cNvSpPr>
            <a:spLocks noGrp="1"/>
          </p:cNvSpPr>
          <p:nvPr>
            <p:ph idx="1"/>
          </p:nvPr>
        </p:nvSpPr>
        <p:spPr/>
        <p:txBody>
          <a:bodyPr>
            <a:normAutofit/>
          </a:bodyPr>
          <a:lstStyle/>
          <a:p>
            <a:pPr marL="0" indent="0" algn="just">
              <a:buNone/>
            </a:pPr>
            <a:r>
              <a:rPr lang="ru-RU" sz="1800" dirty="0">
                <a:solidFill>
                  <a:schemeClr val="tx1"/>
                </a:solidFill>
                <a:latin typeface="Arial Narrow" panose="020B0606020202030204" pitchFamily="34" charset="0"/>
              </a:rPr>
              <a:t>Обработка персональных данных оператором допускается при наличии согласия субъекта персональных данных на обработку его персональных данных </a:t>
            </a:r>
            <a:r>
              <a:rPr lang="ru-RU" sz="1800" dirty="0" smtClean="0">
                <a:solidFill>
                  <a:schemeClr val="tx1"/>
                </a:solidFill>
                <a:latin typeface="Arial Narrow" panose="020B0606020202030204" pitchFamily="34" charset="0"/>
              </a:rPr>
              <a:t>(п</a:t>
            </a:r>
            <a:r>
              <a:rPr lang="ru-RU" sz="1800" dirty="0">
                <a:solidFill>
                  <a:schemeClr val="tx1"/>
                </a:solidFill>
                <a:latin typeface="Arial Narrow" panose="020B0606020202030204" pitchFamily="34" charset="0"/>
              </a:rPr>
              <a:t>. 1 ч. 1 ст. 6 ФЗ «О персональных данных</a:t>
            </a:r>
            <a:r>
              <a:rPr lang="ru-RU" sz="1800" dirty="0" smtClean="0">
                <a:solidFill>
                  <a:schemeClr val="tx1"/>
                </a:solidFill>
                <a:latin typeface="Arial Narrow" panose="020B0606020202030204" pitchFamily="34" charset="0"/>
              </a:rPr>
              <a:t>») </a:t>
            </a:r>
            <a:r>
              <a:rPr lang="ru-RU" sz="1800" dirty="0">
                <a:solidFill>
                  <a:schemeClr val="tx1"/>
                </a:solidFill>
                <a:latin typeface="Arial Narrow" panose="020B0606020202030204" pitchFamily="34" charset="0"/>
              </a:rPr>
              <a:t>и (или) в иных случаях, предусмотренных п. 2-11 ч. 1, ч. 1.1 ст. 6, ч. 2 ст. 10, ч. 2 ст. 11 ФЗ «О персональных данных</a:t>
            </a:r>
            <a:r>
              <a:rPr lang="ru-RU" sz="1800" dirty="0" smtClean="0">
                <a:solidFill>
                  <a:schemeClr val="tx1"/>
                </a:solidFill>
                <a:latin typeface="Arial Narrow" panose="020B0606020202030204" pitchFamily="34" charset="0"/>
              </a:rPr>
              <a:t>»</a:t>
            </a:r>
          </a:p>
          <a:p>
            <a:pPr marL="0" indent="0" algn="just">
              <a:buNone/>
            </a:pPr>
            <a:endParaRPr lang="ru-RU" sz="1800" dirty="0" smtClean="0">
              <a:solidFill>
                <a:schemeClr val="tx1"/>
              </a:solidFill>
              <a:latin typeface="Arial Narrow" panose="020B0606020202030204" pitchFamily="34" charset="0"/>
            </a:endParaRPr>
          </a:p>
          <a:p>
            <a:pPr marL="0" indent="0" algn="just">
              <a:buNone/>
            </a:pPr>
            <a:r>
              <a:rPr lang="ru-RU" sz="1800" dirty="0" smtClean="0">
                <a:solidFill>
                  <a:schemeClr val="tx1"/>
                </a:solidFill>
                <a:latin typeface="Arial Narrow" panose="020B0606020202030204" pitchFamily="34" charset="0"/>
              </a:rPr>
              <a:t>В рамках осуществления деятельности в сети «Интернет», операторам необходимо размещать согласие на обработку персональных данных, которое отвечает требованиям ст. 6, ст. 9 ФЗ «О персональных данных»</a:t>
            </a:r>
            <a:endParaRPr lang="ru-RU" sz="1800" dirty="0">
              <a:solidFill>
                <a:schemeClr val="tx1"/>
              </a:solidFill>
              <a:latin typeface="Arial Narrow" panose="020B0606020202030204" pitchFamily="34" charset="0"/>
            </a:endParaRPr>
          </a:p>
        </p:txBody>
      </p:sp>
      <p:pic>
        <p:nvPicPr>
          <p:cNvPr id="4" name="Рисунок 3"/>
          <p:cNvPicPr>
            <a:picLocks noChangeAspect="1"/>
          </p:cNvPicPr>
          <p:nvPr/>
        </p:nvPicPr>
        <p:blipFill>
          <a:blip r:embed="rId2" cstate="print">
            <a:duotone>
              <a:prstClr val="black"/>
              <a:schemeClr val="accent2">
                <a:tint val="45000"/>
                <a:satMod val="400000"/>
              </a:schemeClr>
            </a:duotone>
            <a:extLst>
              <a:ext uri="{BEBA8EAE-BF5A-486C-A8C5-ECC9F3942E4B}">
                <a14:imgProps xmlns:a14="http://schemas.microsoft.com/office/drawing/2010/main">
                  <a14:imgLayer r:embed="rId3">
                    <a14:imgEffect>
                      <a14:backgroundRemoval t="889" b="96000" l="1778" r="98556">
                        <a14:foregroundMark x1="18111" y1="13333" x2="18111" y2="13333"/>
                        <a14:foregroundMark x1="33889" y1="3889" x2="33889" y2="3889"/>
                        <a14:foregroundMark x1="58111" y1="889" x2="58111" y2="889"/>
                        <a14:foregroundMark x1="95556" y1="29556" x2="95556" y2="29556"/>
                        <a14:foregroundMark x1="98556" y1="55333" x2="98556" y2="55333"/>
                        <a14:foregroundMark x1="57000" y1="96111" x2="57000" y2="96111"/>
                        <a14:foregroundMark x1="1778" y1="44333" x2="1778" y2="44333"/>
                        <a14:foregroundMark x1="47889" y1="37556" x2="47889" y2="37556"/>
                        <a14:foregroundMark x1="38444" y1="34556" x2="38444" y2="34556"/>
                        <a14:foregroundMark x1="46000" y1="50778" x2="46000" y2="50778"/>
                        <a14:foregroundMark x1="47111" y1="58667" x2="47111" y2="58667"/>
                        <a14:foregroundMark x1="50222" y1="67000" x2="50222" y2="67000"/>
                        <a14:foregroundMark x1="52444" y1="75333" x2="52444" y2="75333"/>
                      </a14:backgroundRemoval>
                    </a14:imgEffect>
                  </a14:imgLayer>
                </a14:imgProps>
              </a:ext>
              <a:ext uri="{28A0092B-C50C-407E-A947-70E740481C1C}">
                <a14:useLocalDpi xmlns:a14="http://schemas.microsoft.com/office/drawing/2010/main" val="0"/>
              </a:ext>
            </a:extLst>
          </a:blip>
          <a:stretch>
            <a:fillRect/>
          </a:stretch>
        </p:blipFill>
        <p:spPr>
          <a:xfrm>
            <a:off x="1075164" y="4756226"/>
            <a:ext cx="1813251" cy="1813251"/>
          </a:xfrm>
          <a:prstGeom prst="rect">
            <a:avLst/>
          </a:prstGeom>
        </p:spPr>
      </p:pic>
      <p:pic>
        <p:nvPicPr>
          <p:cNvPr id="5" name="Рисунок 4"/>
          <p:cNvPicPr>
            <a:picLocks noChangeAspect="1"/>
          </p:cNvPicPr>
          <p:nvPr/>
        </p:nvPicPr>
        <p:blipFill rotWithShape="1">
          <a:blip r:embed="rId4">
            <a:extLst>
              <a:ext uri="{28A0092B-C50C-407E-A947-70E740481C1C}">
                <a14:useLocalDpi xmlns:a14="http://schemas.microsoft.com/office/drawing/2010/main" val="0"/>
              </a:ext>
            </a:extLst>
          </a:blip>
          <a:srcRect b="3726"/>
          <a:stretch/>
        </p:blipFill>
        <p:spPr>
          <a:xfrm>
            <a:off x="5292080" y="4266547"/>
            <a:ext cx="3103377" cy="2302930"/>
          </a:xfrm>
          <a:prstGeom prst="rect">
            <a:avLst/>
          </a:prstGeom>
        </p:spPr>
      </p:pic>
      <p:pic>
        <p:nvPicPr>
          <p:cNvPr id="6" name="Picture 4" descr="https://upload.wikimedia.org/wikipedia/commons/thumb/7/72/Emblem_of_Roskomnadzor_(web-site).svg/1280px-Emblem_of_Roskomnadzor_(web-site).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28384" y="72985"/>
            <a:ext cx="1020026" cy="11315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83773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1340768"/>
            <a:ext cx="8435280" cy="4785395"/>
          </a:xfrm>
        </p:spPr>
        <p:txBody>
          <a:bodyPr>
            <a:normAutofit fontScale="92500" lnSpcReduction="20000"/>
          </a:bodyPr>
          <a:lstStyle/>
          <a:p>
            <a:pPr marL="0" indent="0" algn="just">
              <a:buNone/>
            </a:pPr>
            <a:r>
              <a:rPr lang="ru-RU" sz="1800" dirty="0" smtClean="0">
                <a:solidFill>
                  <a:schemeClr val="tx1"/>
                </a:solidFill>
                <a:latin typeface="Arial Narrow" panose="020B0606020202030204" pitchFamily="34" charset="0"/>
              </a:rPr>
              <a:t>В согласии на обработку персональных данных, размещенном в формах сбора персональных данных на Интернет-сайте, необходимо указывать следующие сведения:</a:t>
            </a:r>
          </a:p>
          <a:p>
            <a:pPr marL="0" indent="0" algn="just">
              <a:buNone/>
            </a:pPr>
            <a:r>
              <a:rPr lang="ru-RU" sz="1800" dirty="0" smtClean="0">
                <a:solidFill>
                  <a:schemeClr val="tx1"/>
                </a:solidFill>
                <a:latin typeface="Arial Narrow" panose="020B0606020202030204" pitchFamily="34" charset="0"/>
              </a:rPr>
              <a:t>1) </a:t>
            </a:r>
            <a:r>
              <a:rPr lang="ru-RU" sz="1800" dirty="0">
                <a:solidFill>
                  <a:schemeClr val="tx1"/>
                </a:solidFill>
                <a:latin typeface="Arial Narrow" panose="020B0606020202030204" pitchFamily="34" charset="0"/>
              </a:rPr>
              <a:t>наименование или фамилию, имя, отчество и адрес оператора, получающего согласие субъекта персональных данных;</a:t>
            </a:r>
          </a:p>
          <a:p>
            <a:pPr marL="0" indent="0" algn="just">
              <a:buNone/>
            </a:pPr>
            <a:r>
              <a:rPr lang="ru-RU" sz="1800" dirty="0" smtClean="0">
                <a:solidFill>
                  <a:schemeClr val="tx1"/>
                </a:solidFill>
                <a:latin typeface="Arial Narrow" panose="020B0606020202030204" pitchFamily="34" charset="0"/>
              </a:rPr>
              <a:t>2) </a:t>
            </a:r>
            <a:r>
              <a:rPr lang="ru-RU" sz="1800" dirty="0">
                <a:solidFill>
                  <a:schemeClr val="tx1"/>
                </a:solidFill>
                <a:latin typeface="Arial Narrow" panose="020B0606020202030204" pitchFamily="34" charset="0"/>
              </a:rPr>
              <a:t>цель обработки персональных данных;</a:t>
            </a:r>
          </a:p>
          <a:p>
            <a:pPr marL="0" indent="0" algn="just">
              <a:buNone/>
            </a:pPr>
            <a:r>
              <a:rPr lang="ru-RU" sz="1800" dirty="0" smtClean="0">
                <a:solidFill>
                  <a:schemeClr val="tx1"/>
                </a:solidFill>
                <a:latin typeface="Arial Narrow" panose="020B0606020202030204" pitchFamily="34" charset="0"/>
              </a:rPr>
              <a:t>3) </a:t>
            </a:r>
            <a:r>
              <a:rPr lang="ru-RU" sz="1800" dirty="0">
                <a:solidFill>
                  <a:schemeClr val="tx1"/>
                </a:solidFill>
                <a:latin typeface="Arial Narrow" panose="020B0606020202030204" pitchFamily="34" charset="0"/>
              </a:rPr>
              <a:t>перечень персональных данных, на обработку которых дается согласие субъекта персональных данных;</a:t>
            </a:r>
          </a:p>
          <a:p>
            <a:pPr marL="0" indent="0" algn="just">
              <a:buNone/>
            </a:pPr>
            <a:r>
              <a:rPr lang="ru-RU" sz="1800" dirty="0" smtClean="0">
                <a:solidFill>
                  <a:schemeClr val="tx1"/>
                </a:solidFill>
                <a:latin typeface="Arial Narrow" panose="020B0606020202030204" pitchFamily="34" charset="0"/>
              </a:rPr>
              <a:t>4) </a:t>
            </a:r>
            <a:r>
              <a:rPr lang="ru-RU" sz="1800" dirty="0">
                <a:solidFill>
                  <a:schemeClr val="tx1"/>
                </a:solidFill>
                <a:latin typeface="Arial Narrow" panose="020B0606020202030204" pitchFamily="34" charset="0"/>
              </a:rPr>
              <a:t>наименование или фамилию, имя, отчество и адрес лица, осуществляющего обработку персональных данных по поручению оператора, если обработка будет поручена такому лицу;</a:t>
            </a:r>
          </a:p>
          <a:p>
            <a:pPr marL="0" indent="0" algn="just">
              <a:buNone/>
            </a:pPr>
            <a:r>
              <a:rPr lang="ru-RU" sz="1800" dirty="0" smtClean="0">
                <a:solidFill>
                  <a:schemeClr val="tx1"/>
                </a:solidFill>
                <a:latin typeface="Arial Narrow" panose="020B0606020202030204" pitchFamily="34" charset="0"/>
              </a:rPr>
              <a:t>5) </a:t>
            </a:r>
            <a:r>
              <a:rPr lang="ru-RU" sz="1800" dirty="0">
                <a:solidFill>
                  <a:schemeClr val="tx1"/>
                </a:solidFill>
                <a:latin typeface="Arial Narrow" panose="020B0606020202030204" pitchFamily="34" charset="0"/>
              </a:rPr>
              <a:t>перечень действий с персональными данными, </a:t>
            </a:r>
            <a:endParaRPr lang="ru-RU" sz="1800" dirty="0" smtClean="0">
              <a:solidFill>
                <a:schemeClr val="tx1"/>
              </a:solidFill>
              <a:latin typeface="Arial Narrow" panose="020B0606020202030204" pitchFamily="34" charset="0"/>
            </a:endParaRPr>
          </a:p>
          <a:p>
            <a:pPr marL="0" indent="0" algn="just">
              <a:buNone/>
            </a:pPr>
            <a:r>
              <a:rPr lang="ru-RU" sz="1800" dirty="0" smtClean="0">
                <a:solidFill>
                  <a:schemeClr val="tx1"/>
                </a:solidFill>
                <a:latin typeface="Arial Narrow" panose="020B0606020202030204" pitchFamily="34" charset="0"/>
              </a:rPr>
              <a:t>на </a:t>
            </a:r>
            <a:r>
              <a:rPr lang="ru-RU" sz="1800" dirty="0">
                <a:solidFill>
                  <a:schemeClr val="tx1"/>
                </a:solidFill>
                <a:latin typeface="Arial Narrow" panose="020B0606020202030204" pitchFamily="34" charset="0"/>
              </a:rPr>
              <a:t>совершение которых дается согласие, </a:t>
            </a:r>
            <a:endParaRPr lang="ru-RU" sz="1800" dirty="0" smtClean="0">
              <a:solidFill>
                <a:schemeClr val="tx1"/>
              </a:solidFill>
              <a:latin typeface="Arial Narrow" panose="020B0606020202030204" pitchFamily="34" charset="0"/>
            </a:endParaRPr>
          </a:p>
          <a:p>
            <a:pPr marL="0" indent="0" algn="just">
              <a:buNone/>
            </a:pPr>
            <a:r>
              <a:rPr lang="ru-RU" sz="1800" dirty="0" smtClean="0">
                <a:solidFill>
                  <a:schemeClr val="tx1"/>
                </a:solidFill>
                <a:latin typeface="Arial Narrow" panose="020B0606020202030204" pitchFamily="34" charset="0"/>
              </a:rPr>
              <a:t>общее </a:t>
            </a:r>
            <a:r>
              <a:rPr lang="ru-RU" sz="1800" dirty="0">
                <a:solidFill>
                  <a:schemeClr val="tx1"/>
                </a:solidFill>
                <a:latin typeface="Arial Narrow" panose="020B0606020202030204" pitchFamily="34" charset="0"/>
              </a:rPr>
              <a:t>описание используемых оператором </a:t>
            </a:r>
            <a:endParaRPr lang="ru-RU" sz="1800" dirty="0" smtClean="0">
              <a:solidFill>
                <a:schemeClr val="tx1"/>
              </a:solidFill>
              <a:latin typeface="Arial Narrow" panose="020B0606020202030204" pitchFamily="34" charset="0"/>
            </a:endParaRPr>
          </a:p>
          <a:p>
            <a:pPr marL="0" indent="0" algn="just">
              <a:buNone/>
            </a:pPr>
            <a:r>
              <a:rPr lang="ru-RU" sz="1800" dirty="0" smtClean="0">
                <a:solidFill>
                  <a:schemeClr val="tx1"/>
                </a:solidFill>
                <a:latin typeface="Arial Narrow" panose="020B0606020202030204" pitchFamily="34" charset="0"/>
              </a:rPr>
              <a:t>способов </a:t>
            </a:r>
            <a:r>
              <a:rPr lang="ru-RU" sz="1800" dirty="0">
                <a:solidFill>
                  <a:schemeClr val="tx1"/>
                </a:solidFill>
                <a:latin typeface="Arial Narrow" panose="020B0606020202030204" pitchFamily="34" charset="0"/>
              </a:rPr>
              <a:t>обработки персональных данных;</a:t>
            </a:r>
          </a:p>
          <a:p>
            <a:pPr marL="0" indent="0" algn="just">
              <a:buNone/>
            </a:pPr>
            <a:r>
              <a:rPr lang="ru-RU" sz="1800" dirty="0" smtClean="0">
                <a:solidFill>
                  <a:schemeClr val="tx1"/>
                </a:solidFill>
                <a:latin typeface="Arial Narrow" panose="020B0606020202030204" pitchFamily="34" charset="0"/>
              </a:rPr>
              <a:t>6) </a:t>
            </a:r>
            <a:r>
              <a:rPr lang="ru-RU" sz="1800" dirty="0">
                <a:solidFill>
                  <a:schemeClr val="tx1"/>
                </a:solidFill>
                <a:latin typeface="Arial Narrow" panose="020B0606020202030204" pitchFamily="34" charset="0"/>
              </a:rPr>
              <a:t>срок, в течение которого действует </a:t>
            </a:r>
            <a:endParaRPr lang="ru-RU" sz="1800" dirty="0" smtClean="0">
              <a:solidFill>
                <a:schemeClr val="tx1"/>
              </a:solidFill>
              <a:latin typeface="Arial Narrow" panose="020B0606020202030204" pitchFamily="34" charset="0"/>
            </a:endParaRPr>
          </a:p>
          <a:p>
            <a:pPr marL="0" indent="0" algn="just">
              <a:buNone/>
            </a:pPr>
            <a:r>
              <a:rPr lang="ru-RU" sz="1800" dirty="0" smtClean="0">
                <a:solidFill>
                  <a:schemeClr val="tx1"/>
                </a:solidFill>
                <a:latin typeface="Arial Narrow" panose="020B0606020202030204" pitchFamily="34" charset="0"/>
              </a:rPr>
              <a:t>согласие субъекта </a:t>
            </a:r>
            <a:r>
              <a:rPr lang="ru-RU" sz="1800" dirty="0">
                <a:solidFill>
                  <a:schemeClr val="tx1"/>
                </a:solidFill>
                <a:latin typeface="Arial Narrow" panose="020B0606020202030204" pitchFamily="34" charset="0"/>
              </a:rPr>
              <a:t>персональных данных, </a:t>
            </a:r>
            <a:endParaRPr lang="ru-RU" sz="1800" dirty="0" smtClean="0">
              <a:solidFill>
                <a:schemeClr val="tx1"/>
              </a:solidFill>
              <a:latin typeface="Arial Narrow" panose="020B0606020202030204" pitchFamily="34" charset="0"/>
            </a:endParaRPr>
          </a:p>
          <a:p>
            <a:pPr marL="0" indent="0" algn="just">
              <a:buNone/>
            </a:pPr>
            <a:r>
              <a:rPr lang="ru-RU" sz="1800" dirty="0" smtClean="0">
                <a:solidFill>
                  <a:schemeClr val="tx1"/>
                </a:solidFill>
                <a:latin typeface="Arial Narrow" panose="020B0606020202030204" pitchFamily="34" charset="0"/>
              </a:rPr>
              <a:t>а </a:t>
            </a:r>
            <a:r>
              <a:rPr lang="ru-RU" sz="1800" dirty="0">
                <a:solidFill>
                  <a:schemeClr val="tx1"/>
                </a:solidFill>
                <a:latin typeface="Arial Narrow" panose="020B0606020202030204" pitchFamily="34" charset="0"/>
              </a:rPr>
              <a:t>также </a:t>
            </a:r>
            <a:r>
              <a:rPr lang="ru-RU" sz="1800" dirty="0" smtClean="0">
                <a:solidFill>
                  <a:schemeClr val="tx1"/>
                </a:solidFill>
                <a:latin typeface="Arial Narrow" panose="020B0606020202030204" pitchFamily="34" charset="0"/>
              </a:rPr>
              <a:t>способ </a:t>
            </a:r>
            <a:r>
              <a:rPr lang="ru-RU" sz="1800" dirty="0">
                <a:solidFill>
                  <a:schemeClr val="tx1"/>
                </a:solidFill>
                <a:latin typeface="Arial Narrow" panose="020B0606020202030204" pitchFamily="34" charset="0"/>
              </a:rPr>
              <a:t>его отзыва, если </a:t>
            </a:r>
            <a:endParaRPr lang="ru-RU" sz="1800" dirty="0" smtClean="0">
              <a:solidFill>
                <a:schemeClr val="tx1"/>
              </a:solidFill>
              <a:latin typeface="Arial Narrow" panose="020B0606020202030204" pitchFamily="34" charset="0"/>
            </a:endParaRPr>
          </a:p>
          <a:p>
            <a:pPr marL="0" indent="0" algn="just">
              <a:buNone/>
            </a:pPr>
            <a:r>
              <a:rPr lang="ru-RU" sz="1800" dirty="0" smtClean="0">
                <a:solidFill>
                  <a:schemeClr val="tx1"/>
                </a:solidFill>
                <a:latin typeface="Arial Narrow" panose="020B0606020202030204" pitchFamily="34" charset="0"/>
              </a:rPr>
              <a:t>иное </a:t>
            </a:r>
            <a:r>
              <a:rPr lang="ru-RU" sz="1800" dirty="0">
                <a:solidFill>
                  <a:schemeClr val="tx1"/>
                </a:solidFill>
                <a:latin typeface="Arial Narrow" panose="020B0606020202030204" pitchFamily="34" charset="0"/>
              </a:rPr>
              <a:t>не установлено </a:t>
            </a:r>
            <a:r>
              <a:rPr lang="ru-RU" sz="1800" dirty="0" smtClean="0">
                <a:solidFill>
                  <a:schemeClr val="tx1"/>
                </a:solidFill>
                <a:latin typeface="Arial Narrow" panose="020B0606020202030204" pitchFamily="34" charset="0"/>
              </a:rPr>
              <a:t>федеральным </a:t>
            </a:r>
          </a:p>
          <a:p>
            <a:pPr marL="0" indent="0" algn="just">
              <a:buNone/>
            </a:pPr>
            <a:r>
              <a:rPr lang="ru-RU" sz="1800" dirty="0" smtClean="0">
                <a:solidFill>
                  <a:schemeClr val="tx1"/>
                </a:solidFill>
                <a:latin typeface="Arial Narrow" panose="020B0606020202030204" pitchFamily="34" charset="0"/>
              </a:rPr>
              <a:t>законом</a:t>
            </a:r>
          </a:p>
          <a:p>
            <a:pPr marL="0" indent="0" algn="just">
              <a:buNone/>
            </a:pPr>
            <a:endParaRPr lang="ru-RU" sz="1800" dirty="0" smtClean="0">
              <a:solidFill>
                <a:schemeClr val="tx1"/>
              </a:solidFill>
            </a:endParaRPr>
          </a:p>
        </p:txBody>
      </p:sp>
      <p:pic>
        <p:nvPicPr>
          <p:cNvPr id="5" name="Рисунок 4"/>
          <p:cNvPicPr>
            <a:picLocks noChangeAspect="1"/>
          </p:cNvPicPr>
          <p:nvPr/>
        </p:nvPicPr>
        <p:blipFill rotWithShape="1">
          <a:blip r:embed="rId2">
            <a:extLst>
              <a:ext uri="{28A0092B-C50C-407E-A947-70E740481C1C}">
                <a14:useLocalDpi xmlns:a14="http://schemas.microsoft.com/office/drawing/2010/main" val="0"/>
              </a:ext>
            </a:extLst>
          </a:blip>
          <a:srcRect b="3726"/>
          <a:stretch/>
        </p:blipFill>
        <p:spPr>
          <a:xfrm>
            <a:off x="5292080" y="4266547"/>
            <a:ext cx="3103377" cy="2302930"/>
          </a:xfrm>
          <a:prstGeom prst="rect">
            <a:avLst/>
          </a:prstGeom>
        </p:spPr>
      </p:pic>
      <p:pic>
        <p:nvPicPr>
          <p:cNvPr id="7" name="Picture 4" descr="https://upload.wikimedia.org/wikipedia/commons/thumb/7/72/Emblem_of_Roskomnadzor_(web-site).svg/1280px-Emblem_of_Roskomnadzor_(web-site).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28384" y="72985"/>
            <a:ext cx="1020026" cy="1131591"/>
          </a:xfrm>
          <a:prstGeom prst="rect">
            <a:avLst/>
          </a:prstGeom>
          <a:noFill/>
          <a:extLst>
            <a:ext uri="{909E8E84-426E-40DD-AFC4-6F175D3DCCD1}">
              <a14:hiddenFill xmlns:a14="http://schemas.microsoft.com/office/drawing/2010/main">
                <a:solidFill>
                  <a:srgbClr val="FFFFFF"/>
                </a:solidFill>
              </a14:hiddenFill>
            </a:ext>
          </a:extLst>
        </p:spPr>
      </p:pic>
      <p:sp>
        <p:nvSpPr>
          <p:cNvPr id="8" name="Заголовок 1"/>
          <p:cNvSpPr txBox="1">
            <a:spLocks/>
          </p:cNvSpPr>
          <p:nvPr/>
        </p:nvSpPr>
        <p:spPr>
          <a:xfrm>
            <a:off x="104193" y="83495"/>
            <a:ext cx="8291264" cy="86409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150000"/>
              </a:lnSpc>
            </a:pPr>
            <a:r>
              <a:rPr lang="ru-RU" sz="2000" b="1" smtClean="0">
                <a:solidFill>
                  <a:schemeClr val="tx2">
                    <a:lumMod val="75000"/>
                  </a:schemeClr>
                </a:solidFill>
                <a:latin typeface="Arial Narrow" panose="020B0606020202030204" pitchFamily="34" charset="0"/>
              </a:rPr>
              <a:t>СОБЛЮДЕНИЕ ТРЕБОВАНИЙ СТ. 6 ФЗ «О ПЕРСОНАЛЬНЫХ ДАННЫХ»</a:t>
            </a:r>
            <a:endParaRPr lang="ru-RU" sz="2000" b="1" dirty="0">
              <a:solidFill>
                <a:schemeClr val="tx2">
                  <a:lumMod val="75000"/>
                </a:schemeClr>
              </a:solidFill>
              <a:latin typeface="Arial Narrow" panose="020B0606020202030204" pitchFamily="34" charset="0"/>
            </a:endParaRPr>
          </a:p>
        </p:txBody>
      </p:sp>
    </p:spTree>
    <p:extLst>
      <p:ext uri="{BB962C8B-B14F-4D97-AF65-F5344CB8AC3E}">
        <p14:creationId xmlns:p14="http://schemas.microsoft.com/office/powerpoint/2010/main" val="10607421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1340768"/>
            <a:ext cx="8435280" cy="4785395"/>
          </a:xfrm>
        </p:spPr>
        <p:txBody>
          <a:bodyPr>
            <a:normAutofit/>
          </a:bodyPr>
          <a:lstStyle/>
          <a:p>
            <a:pPr marL="0" indent="0" algn="just">
              <a:buNone/>
            </a:pPr>
            <a:r>
              <a:rPr lang="ru-RU" sz="1800" u="sng" dirty="0" smtClean="0">
                <a:solidFill>
                  <a:schemeClr val="tx1"/>
                </a:solidFill>
                <a:latin typeface="Arial Narrow" panose="020B0606020202030204" pitchFamily="34" charset="0"/>
              </a:rPr>
              <a:t>При использовании метрических программ, необходимо указывать их использование в  согласии на обработку персональных данных:</a:t>
            </a:r>
          </a:p>
          <a:p>
            <a:pPr marL="0" indent="0" algn="just">
              <a:buNone/>
            </a:pPr>
            <a:r>
              <a:rPr lang="ru-RU" sz="1800" i="1" dirty="0" smtClean="0">
                <a:solidFill>
                  <a:schemeClr val="tx1"/>
                </a:solidFill>
                <a:latin typeface="Arial Narrow" panose="020B0606020202030204" pitchFamily="34" charset="0"/>
              </a:rPr>
              <a:t>«Я даю свое согласие на обработку персональных данных, в том числе с использованием метрической программы ____»)</a:t>
            </a:r>
          </a:p>
        </p:txBody>
      </p:sp>
      <p:pic>
        <p:nvPicPr>
          <p:cNvPr id="5" name="Рисунок 4"/>
          <p:cNvPicPr>
            <a:picLocks noChangeAspect="1"/>
          </p:cNvPicPr>
          <p:nvPr/>
        </p:nvPicPr>
        <p:blipFill rotWithShape="1">
          <a:blip r:embed="rId2">
            <a:extLst>
              <a:ext uri="{28A0092B-C50C-407E-A947-70E740481C1C}">
                <a14:useLocalDpi xmlns:a14="http://schemas.microsoft.com/office/drawing/2010/main" val="0"/>
              </a:ext>
            </a:extLst>
          </a:blip>
          <a:srcRect b="3726"/>
          <a:stretch/>
        </p:blipFill>
        <p:spPr>
          <a:xfrm>
            <a:off x="5292080" y="4266547"/>
            <a:ext cx="3103377" cy="2302930"/>
          </a:xfrm>
          <a:prstGeom prst="rect">
            <a:avLst/>
          </a:prstGeom>
        </p:spPr>
      </p:pic>
      <p:sp>
        <p:nvSpPr>
          <p:cNvPr id="6" name="TextBox 5"/>
          <p:cNvSpPr txBox="1"/>
          <p:nvPr/>
        </p:nvSpPr>
        <p:spPr>
          <a:xfrm>
            <a:off x="323528" y="3321278"/>
            <a:ext cx="3937760" cy="1569660"/>
          </a:xfrm>
          <a:prstGeom prst="rect">
            <a:avLst/>
          </a:prstGeom>
          <a:noFill/>
        </p:spPr>
        <p:txBody>
          <a:bodyPr wrap="square" rtlCol="0">
            <a:spAutoFit/>
          </a:bodyPr>
          <a:lstStyle/>
          <a:p>
            <a:r>
              <a:rPr lang="ru-RU" sz="1600" dirty="0" smtClean="0">
                <a:latin typeface="Arial Narrow" panose="020B0606020202030204" pitchFamily="34" charset="0"/>
              </a:rPr>
              <a:t>При использовании сторонних форм сбора персональных данных </a:t>
            </a:r>
          </a:p>
          <a:p>
            <a:r>
              <a:rPr lang="ru-RU" sz="1600" dirty="0" smtClean="0">
                <a:latin typeface="Arial Narrow" panose="020B0606020202030204" pitchFamily="34" charset="0"/>
              </a:rPr>
              <a:t>(например, </a:t>
            </a:r>
            <a:r>
              <a:rPr lang="ru-RU" sz="1600" dirty="0" err="1" smtClean="0">
                <a:latin typeface="Arial Narrow" panose="020B0606020202030204" pitchFamily="34" charset="0"/>
              </a:rPr>
              <a:t>Яндекс.Формы</a:t>
            </a:r>
            <a:r>
              <a:rPr lang="ru-RU" sz="1600" dirty="0" smtClean="0">
                <a:latin typeface="Arial Narrow" panose="020B0606020202030204" pitchFamily="34" charset="0"/>
              </a:rPr>
              <a:t> и т.п.) необходимо размещать в формах сбора </a:t>
            </a:r>
          </a:p>
          <a:p>
            <a:r>
              <a:rPr lang="ru-RU" sz="1600" dirty="0" smtClean="0">
                <a:latin typeface="Arial Narrow" panose="020B0606020202030204" pitchFamily="34" charset="0"/>
              </a:rPr>
              <a:t>персональных данных согласие на передачу персональных данных</a:t>
            </a:r>
            <a:endParaRPr lang="ru-RU" sz="1600" dirty="0">
              <a:latin typeface="Arial Narrow" panose="020B0606020202030204" pitchFamily="34" charset="0"/>
            </a:endParaRPr>
          </a:p>
        </p:txBody>
      </p:sp>
      <p:pic>
        <p:nvPicPr>
          <p:cNvPr id="7" name="Picture 4" descr="https://upload.wikimedia.org/wikipedia/commons/thumb/7/72/Emblem_of_Roskomnadzor_(web-site).svg/1280px-Emblem_of_Roskomnadzor_(web-site).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28384" y="72985"/>
            <a:ext cx="1020026" cy="1131591"/>
          </a:xfrm>
          <a:prstGeom prst="rect">
            <a:avLst/>
          </a:prstGeom>
          <a:noFill/>
          <a:extLst>
            <a:ext uri="{909E8E84-426E-40DD-AFC4-6F175D3DCCD1}">
              <a14:hiddenFill xmlns:a14="http://schemas.microsoft.com/office/drawing/2010/main">
                <a:solidFill>
                  <a:srgbClr val="FFFFFF"/>
                </a:solidFill>
              </a14:hiddenFill>
            </a:ext>
          </a:extLst>
        </p:spPr>
      </p:pic>
      <p:pic>
        <p:nvPicPr>
          <p:cNvPr id="4" name="Рисунок 3"/>
          <p:cNvPicPr>
            <a:picLocks noChangeAspect="1"/>
          </p:cNvPicPr>
          <p:nvPr/>
        </p:nvPicPr>
        <p:blipFill>
          <a:blip r:embed="rId4">
            <a:grayscl/>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tretch>
            <a:fillRect/>
          </a:stretch>
        </p:blipFill>
        <p:spPr>
          <a:xfrm>
            <a:off x="5364088" y="2889230"/>
            <a:ext cx="3481075" cy="864096"/>
          </a:xfrm>
          <a:prstGeom prst="rect">
            <a:avLst/>
          </a:prstGeom>
        </p:spPr>
      </p:pic>
      <p:sp>
        <p:nvSpPr>
          <p:cNvPr id="9" name="Заголовок 1"/>
          <p:cNvSpPr>
            <a:spLocks noGrp="1"/>
          </p:cNvSpPr>
          <p:nvPr>
            <p:ph type="title"/>
          </p:nvPr>
        </p:nvSpPr>
        <p:spPr>
          <a:xfrm>
            <a:off x="104193" y="83495"/>
            <a:ext cx="8291264" cy="864096"/>
          </a:xfrm>
        </p:spPr>
        <p:txBody>
          <a:bodyPr>
            <a:normAutofit/>
          </a:bodyPr>
          <a:lstStyle/>
          <a:p>
            <a:pPr>
              <a:lnSpc>
                <a:spcPct val="150000"/>
              </a:lnSpc>
            </a:pPr>
            <a:r>
              <a:rPr lang="ru-RU" sz="2000" b="1" dirty="0" smtClean="0">
                <a:solidFill>
                  <a:schemeClr val="tx2">
                    <a:lumMod val="75000"/>
                  </a:schemeClr>
                </a:solidFill>
                <a:latin typeface="Arial Narrow" panose="020B0606020202030204" pitchFamily="34" charset="0"/>
              </a:rPr>
              <a:t>СОБЛЮДЕНИЕ ТРЕБОВАНИЙ СТ. 6 ФЗ «О ПЕРСОНАЛЬНЫХ ДАННЫХ»</a:t>
            </a:r>
            <a:endParaRPr lang="ru-RU" sz="2000" b="1" dirty="0">
              <a:solidFill>
                <a:schemeClr val="tx2">
                  <a:lumMod val="75000"/>
                </a:schemeClr>
              </a:solidFill>
              <a:latin typeface="Arial Narrow" panose="020B0606020202030204" pitchFamily="34" charset="0"/>
            </a:endParaRPr>
          </a:p>
        </p:txBody>
      </p:sp>
    </p:spTree>
    <p:extLst>
      <p:ext uri="{BB962C8B-B14F-4D97-AF65-F5344CB8AC3E}">
        <p14:creationId xmlns:p14="http://schemas.microsoft.com/office/powerpoint/2010/main" val="41693431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1340768"/>
            <a:ext cx="8435280" cy="4785395"/>
          </a:xfrm>
        </p:spPr>
        <p:txBody>
          <a:bodyPr>
            <a:normAutofit/>
          </a:bodyPr>
          <a:lstStyle/>
          <a:p>
            <a:pPr marL="0" indent="0" algn="just">
              <a:buNone/>
            </a:pPr>
            <a:r>
              <a:rPr lang="ru-RU" sz="1600" dirty="0" smtClean="0">
                <a:solidFill>
                  <a:schemeClr val="tx1"/>
                </a:solidFill>
                <a:latin typeface="Arial Narrow" panose="020B0606020202030204" pitchFamily="34" charset="0"/>
              </a:rPr>
              <a:t>Содержание и объем обрабатываемых персональных данных должны соответствовать заявленным целям обработки персональных данных (ч. 5 ст. 5 ФЗ «О персональных данных»)</a:t>
            </a:r>
          </a:p>
          <a:p>
            <a:pPr marL="0" indent="0" algn="just">
              <a:buNone/>
            </a:pPr>
            <a:endParaRPr lang="ru-RU" sz="1600" dirty="0" smtClean="0">
              <a:solidFill>
                <a:schemeClr val="tx1"/>
              </a:solidFill>
              <a:latin typeface="Arial Narrow" panose="020B0606020202030204" pitchFamily="34" charset="0"/>
            </a:endParaRPr>
          </a:p>
          <a:p>
            <a:pPr marL="0" indent="0" algn="just">
              <a:buNone/>
            </a:pPr>
            <a:r>
              <a:rPr lang="ru-RU" sz="1600" dirty="0" smtClean="0">
                <a:solidFill>
                  <a:schemeClr val="tx1"/>
                </a:solidFill>
                <a:latin typeface="Arial Narrow" panose="020B0606020202030204" pitchFamily="34" charset="0"/>
              </a:rPr>
              <a:t>Обрабатываемые персональные данные в формах сбора персональных данных должны быть указаны в согласии на обработку персональных данных и в документе, определяющем политику обработки персональных данных, в том объеме, в котором они имеются в формах сбора</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7561" y="3645024"/>
            <a:ext cx="3388335" cy="1112681"/>
          </a:xfrm>
          <a:prstGeom prst="rect">
            <a:avLst/>
          </a:prstGeom>
        </p:spPr>
      </p:pic>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27984" y="3645024"/>
            <a:ext cx="4009432" cy="252562"/>
          </a:xfrm>
          <a:prstGeom prst="rect">
            <a:avLst/>
          </a:prstGeom>
        </p:spPr>
      </p:pic>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43280" y="4203592"/>
            <a:ext cx="4778839" cy="508387"/>
          </a:xfrm>
          <a:prstGeom prst="rect">
            <a:avLst/>
          </a:prstGeom>
        </p:spPr>
      </p:pic>
      <p:sp>
        <p:nvSpPr>
          <p:cNvPr id="8" name="TextBox 7"/>
          <p:cNvSpPr txBox="1"/>
          <p:nvPr/>
        </p:nvSpPr>
        <p:spPr>
          <a:xfrm>
            <a:off x="518823" y="4971110"/>
            <a:ext cx="3090911" cy="369332"/>
          </a:xfrm>
          <a:prstGeom prst="rect">
            <a:avLst/>
          </a:prstGeom>
          <a:noFill/>
        </p:spPr>
        <p:txBody>
          <a:bodyPr wrap="none" rtlCol="0">
            <a:spAutoFit/>
          </a:bodyPr>
          <a:lstStyle/>
          <a:p>
            <a:pPr algn="just"/>
            <a:r>
              <a:rPr lang="ru-RU" sz="900" i="1" dirty="0" smtClean="0">
                <a:latin typeface="+mj-lt"/>
              </a:rPr>
              <a:t>Форма сбора персональных данных с объемом </a:t>
            </a:r>
          </a:p>
          <a:p>
            <a:pPr algn="just"/>
            <a:r>
              <a:rPr lang="ru-RU" sz="900" i="1" dirty="0" smtClean="0">
                <a:latin typeface="+mj-lt"/>
              </a:rPr>
              <a:t>персональных данных: </a:t>
            </a:r>
            <a:r>
              <a:rPr lang="ru-RU" sz="900" i="1" u="sng" dirty="0" smtClean="0">
                <a:latin typeface="+mj-lt"/>
              </a:rPr>
              <a:t>имя, номер телефона</a:t>
            </a:r>
            <a:endParaRPr lang="ru-RU" sz="900" i="1" u="sng" dirty="0">
              <a:latin typeface="+mj-lt"/>
            </a:endParaRPr>
          </a:p>
        </p:txBody>
      </p:sp>
      <p:sp>
        <p:nvSpPr>
          <p:cNvPr id="9" name="TextBox 8"/>
          <p:cNvSpPr txBox="1"/>
          <p:nvPr/>
        </p:nvSpPr>
        <p:spPr>
          <a:xfrm>
            <a:off x="4223245" y="4961506"/>
            <a:ext cx="4126451" cy="369332"/>
          </a:xfrm>
          <a:prstGeom prst="rect">
            <a:avLst/>
          </a:prstGeom>
          <a:noFill/>
        </p:spPr>
        <p:txBody>
          <a:bodyPr wrap="none" rtlCol="0">
            <a:spAutoFit/>
          </a:bodyPr>
          <a:lstStyle/>
          <a:p>
            <a:pPr algn="just"/>
            <a:r>
              <a:rPr lang="ru-RU" sz="900" i="1" dirty="0" smtClean="0">
                <a:latin typeface="+mj-lt"/>
              </a:rPr>
              <a:t>Указание в документе, определяющем политику обработки </a:t>
            </a:r>
          </a:p>
          <a:p>
            <a:pPr algn="just"/>
            <a:r>
              <a:rPr lang="ru-RU" sz="900" i="1" dirty="0" smtClean="0">
                <a:latin typeface="+mj-lt"/>
              </a:rPr>
              <a:t>персональных данных на идентичный объем персональных данных</a:t>
            </a:r>
            <a:endParaRPr lang="ru-RU" sz="900" i="1" u="sng" dirty="0">
              <a:latin typeface="+mj-lt"/>
            </a:endParaRPr>
          </a:p>
        </p:txBody>
      </p:sp>
      <p:pic>
        <p:nvPicPr>
          <p:cNvPr id="10" name="Picture 4" descr="https://upload.wikimedia.org/wikipedia/commons/thumb/7/72/Emblem_of_Roskomnadzor_(web-site).svg/1280px-Emblem_of_Roskomnadzor_(web-site).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28384" y="72985"/>
            <a:ext cx="1020026" cy="1131591"/>
          </a:xfrm>
          <a:prstGeom prst="rect">
            <a:avLst/>
          </a:prstGeom>
          <a:noFill/>
          <a:extLst>
            <a:ext uri="{909E8E84-426E-40DD-AFC4-6F175D3DCCD1}">
              <a14:hiddenFill xmlns:a14="http://schemas.microsoft.com/office/drawing/2010/main">
                <a:solidFill>
                  <a:srgbClr val="FFFFFF"/>
                </a:solidFill>
              </a14:hiddenFill>
            </a:ext>
          </a:extLst>
        </p:spPr>
      </p:pic>
      <p:sp>
        <p:nvSpPr>
          <p:cNvPr id="11" name="Заголовок 1"/>
          <p:cNvSpPr>
            <a:spLocks noGrp="1"/>
          </p:cNvSpPr>
          <p:nvPr>
            <p:ph type="title"/>
          </p:nvPr>
        </p:nvSpPr>
        <p:spPr>
          <a:xfrm>
            <a:off x="104193" y="83495"/>
            <a:ext cx="8291264" cy="864096"/>
          </a:xfrm>
        </p:spPr>
        <p:txBody>
          <a:bodyPr>
            <a:normAutofit/>
          </a:bodyPr>
          <a:lstStyle/>
          <a:p>
            <a:pPr>
              <a:lnSpc>
                <a:spcPct val="150000"/>
              </a:lnSpc>
            </a:pPr>
            <a:r>
              <a:rPr lang="ru-RU" sz="2000" b="1" dirty="0" smtClean="0">
                <a:solidFill>
                  <a:schemeClr val="tx2">
                    <a:lumMod val="75000"/>
                  </a:schemeClr>
                </a:solidFill>
                <a:latin typeface="Arial Narrow" panose="020B0606020202030204" pitchFamily="34" charset="0"/>
              </a:rPr>
              <a:t>СОБЛЮДЕНИЕ ТРЕБОВАНИЙ СТ. </a:t>
            </a:r>
            <a:r>
              <a:rPr lang="ru-RU" sz="2000" b="1" dirty="0">
                <a:solidFill>
                  <a:schemeClr val="tx2">
                    <a:lumMod val="75000"/>
                  </a:schemeClr>
                </a:solidFill>
                <a:latin typeface="Arial Narrow" panose="020B0606020202030204" pitchFamily="34" charset="0"/>
              </a:rPr>
              <a:t>5</a:t>
            </a:r>
            <a:r>
              <a:rPr lang="ru-RU" sz="2000" b="1" dirty="0" smtClean="0">
                <a:solidFill>
                  <a:schemeClr val="tx2">
                    <a:lumMod val="75000"/>
                  </a:schemeClr>
                </a:solidFill>
                <a:latin typeface="Arial Narrow" panose="020B0606020202030204" pitchFamily="34" charset="0"/>
              </a:rPr>
              <a:t> ФЗ «О ПЕРСОНАЛЬНЫХ ДАННЫХ»</a:t>
            </a:r>
            <a:endParaRPr lang="ru-RU" sz="2000" b="1" dirty="0">
              <a:solidFill>
                <a:schemeClr val="tx2">
                  <a:lumMod val="75000"/>
                </a:schemeClr>
              </a:solidFill>
              <a:latin typeface="Arial Narrow" panose="020B0606020202030204" pitchFamily="34" charset="0"/>
            </a:endParaRPr>
          </a:p>
        </p:txBody>
      </p:sp>
    </p:spTree>
    <p:extLst>
      <p:ext uri="{BB962C8B-B14F-4D97-AF65-F5344CB8AC3E}">
        <p14:creationId xmlns:p14="http://schemas.microsoft.com/office/powerpoint/2010/main" val="13909788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1340768"/>
            <a:ext cx="8435280" cy="4785395"/>
          </a:xfrm>
        </p:spPr>
        <p:txBody>
          <a:bodyPr>
            <a:normAutofit/>
          </a:bodyPr>
          <a:lstStyle/>
          <a:p>
            <a:pPr marL="0" indent="0" algn="just">
              <a:buNone/>
            </a:pPr>
            <a:r>
              <a:rPr lang="ru-RU" sz="1600" dirty="0" smtClean="0">
                <a:solidFill>
                  <a:schemeClr val="tx1"/>
                </a:solidFill>
                <a:latin typeface="Arial Narrow" panose="020B0606020202030204" pitchFamily="34" charset="0"/>
              </a:rPr>
              <a:t>В случае распространения персональных данных на Интернет-сайте, оператору необходимо в соответствии с требованиями ст. 10.1 ФЗ «О персональных данных» получить согласие субъекта персональных данных на распространение его персональных данных.</a:t>
            </a:r>
          </a:p>
          <a:p>
            <a:pPr marL="0" indent="0" algn="just">
              <a:buNone/>
            </a:pPr>
            <a:r>
              <a:rPr lang="ru-RU" sz="1600" dirty="0">
                <a:solidFill>
                  <a:schemeClr val="tx1"/>
                </a:solidFill>
                <a:latin typeface="Arial Narrow" panose="020B0606020202030204" pitchFamily="34" charset="0"/>
              </a:rPr>
              <a:t>Согласие на обработку персональных данных, разрешенных субъектом персональных данных для распространения, оформляется отдельно от иных согласий субъекта персональных данных на обработку его персональных данных. Оператор обязан обеспечить субъекту персональных данных возможность определить перечень персональных данных по каждой категории персональных данных, указанной в согласии на обработку персональных данных, разрешенных субъектом персональных данных для </a:t>
            </a:r>
            <a:r>
              <a:rPr lang="ru-RU" sz="1600" dirty="0" smtClean="0">
                <a:solidFill>
                  <a:schemeClr val="tx1"/>
                </a:solidFill>
                <a:latin typeface="Arial Narrow" panose="020B0606020202030204" pitchFamily="34" charset="0"/>
              </a:rPr>
              <a:t>распространения (ч. 1 ст. 10.1</a:t>
            </a:r>
            <a:r>
              <a:rPr lang="ru-RU" sz="1600" dirty="0">
                <a:solidFill>
                  <a:schemeClr val="tx1"/>
                </a:solidFill>
                <a:latin typeface="Arial Narrow" panose="020B0606020202030204" pitchFamily="34" charset="0"/>
              </a:rPr>
              <a:t> ФЗ «О персональных данных</a:t>
            </a:r>
            <a:r>
              <a:rPr lang="ru-RU" sz="1600" dirty="0" smtClean="0">
                <a:solidFill>
                  <a:schemeClr val="tx1"/>
                </a:solidFill>
                <a:latin typeface="Arial Narrow" panose="020B0606020202030204" pitchFamily="34" charset="0"/>
              </a:rPr>
              <a:t>»)</a:t>
            </a:r>
          </a:p>
          <a:p>
            <a:pPr marL="0" indent="0" algn="just">
              <a:buNone/>
            </a:pPr>
            <a:endParaRPr lang="ru-RU" sz="1600" dirty="0">
              <a:solidFill>
                <a:schemeClr val="tx1"/>
              </a:solidFill>
              <a:latin typeface="Arial Narrow" panose="020B0606020202030204" pitchFamily="34" charset="0"/>
            </a:endParaRPr>
          </a:p>
          <a:p>
            <a:pPr marL="0" indent="0" algn="just">
              <a:buNone/>
            </a:pPr>
            <a:r>
              <a:rPr lang="ru-RU" sz="1600" dirty="0" smtClean="0">
                <a:solidFill>
                  <a:schemeClr val="tx1"/>
                </a:solidFill>
                <a:latin typeface="Arial Narrow" panose="020B0606020202030204" pitchFamily="34" charset="0"/>
              </a:rPr>
              <a:t>Требования </a:t>
            </a:r>
            <a:r>
              <a:rPr lang="ru-RU" sz="1600" dirty="0">
                <a:solidFill>
                  <a:schemeClr val="tx1"/>
                </a:solidFill>
                <a:latin typeface="Arial Narrow" panose="020B0606020202030204" pitchFamily="34" charset="0"/>
              </a:rPr>
              <a:t>к содержанию согласия на обработку персональных данных, разрешенных субъектом персональных данных для </a:t>
            </a:r>
            <a:r>
              <a:rPr lang="ru-RU" sz="1600" dirty="0" smtClean="0">
                <a:solidFill>
                  <a:schemeClr val="tx1"/>
                </a:solidFill>
                <a:latin typeface="Arial Narrow" panose="020B0606020202030204" pitchFamily="34" charset="0"/>
              </a:rPr>
              <a:t>распространения, указаны </a:t>
            </a:r>
            <a:r>
              <a:rPr lang="ru-RU" sz="1600" dirty="0">
                <a:solidFill>
                  <a:schemeClr val="tx1"/>
                </a:solidFill>
                <a:latin typeface="Arial Narrow" panose="020B0606020202030204" pitchFamily="34" charset="0"/>
              </a:rPr>
              <a:t>в </a:t>
            </a:r>
            <a:r>
              <a:rPr lang="ru-RU" sz="1600" dirty="0" smtClean="0">
                <a:solidFill>
                  <a:schemeClr val="tx1"/>
                </a:solidFill>
                <a:latin typeface="Arial Narrow" panose="020B0606020202030204" pitchFamily="34" charset="0"/>
              </a:rPr>
              <a:t>Приказе </a:t>
            </a:r>
            <a:r>
              <a:rPr lang="ru-RU" sz="1600" dirty="0" err="1">
                <a:solidFill>
                  <a:schemeClr val="tx1"/>
                </a:solidFill>
                <a:latin typeface="Arial Narrow" panose="020B0606020202030204" pitchFamily="34" charset="0"/>
              </a:rPr>
              <a:t>Роскомнадзора</a:t>
            </a:r>
            <a:r>
              <a:rPr lang="ru-RU" sz="1600" dirty="0">
                <a:solidFill>
                  <a:schemeClr val="tx1"/>
                </a:solidFill>
                <a:latin typeface="Arial Narrow" panose="020B0606020202030204" pitchFamily="34" charset="0"/>
              </a:rPr>
              <a:t> от 24.02.2021 № 18 «Об утверждении требований к содержанию согласия на обработку персональных данных, разрешенных субъектом персональных данных для </a:t>
            </a:r>
            <a:r>
              <a:rPr lang="ru-RU" sz="1600" dirty="0" smtClean="0">
                <a:solidFill>
                  <a:schemeClr val="tx1"/>
                </a:solidFill>
                <a:latin typeface="Arial Narrow" panose="020B0606020202030204" pitchFamily="34" charset="0"/>
              </a:rPr>
              <a:t>распространения»</a:t>
            </a:r>
          </a:p>
        </p:txBody>
      </p:sp>
      <p:pic>
        <p:nvPicPr>
          <p:cNvPr id="4" name="Picture 4" descr="https://upload.wikimedia.org/wikipedia/commons/thumb/7/72/Emblem_of_Roskomnadzor_(web-site).svg/1280px-Emblem_of_Roskomnadzor_(web-site).sv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28384" y="72985"/>
            <a:ext cx="1020026" cy="1131591"/>
          </a:xfrm>
          <a:prstGeom prst="rect">
            <a:avLst/>
          </a:prstGeom>
          <a:noFill/>
          <a:extLst>
            <a:ext uri="{909E8E84-426E-40DD-AFC4-6F175D3DCCD1}">
              <a14:hiddenFill xmlns:a14="http://schemas.microsoft.com/office/drawing/2010/main">
                <a:solidFill>
                  <a:srgbClr val="FFFFFF"/>
                </a:solidFill>
              </a14:hiddenFill>
            </a:ext>
          </a:extLst>
        </p:spPr>
      </p:pic>
      <p:sp>
        <p:nvSpPr>
          <p:cNvPr id="6" name="Заголовок 1"/>
          <p:cNvSpPr>
            <a:spLocks noGrp="1"/>
          </p:cNvSpPr>
          <p:nvPr>
            <p:ph type="title"/>
          </p:nvPr>
        </p:nvSpPr>
        <p:spPr>
          <a:xfrm>
            <a:off x="104193" y="83495"/>
            <a:ext cx="8291264" cy="864096"/>
          </a:xfrm>
        </p:spPr>
        <p:txBody>
          <a:bodyPr>
            <a:normAutofit/>
          </a:bodyPr>
          <a:lstStyle/>
          <a:p>
            <a:pPr>
              <a:lnSpc>
                <a:spcPct val="150000"/>
              </a:lnSpc>
            </a:pPr>
            <a:r>
              <a:rPr lang="ru-RU" sz="2000" b="1" dirty="0" smtClean="0">
                <a:solidFill>
                  <a:schemeClr val="tx2">
                    <a:lumMod val="75000"/>
                  </a:schemeClr>
                </a:solidFill>
                <a:latin typeface="Arial Narrow" panose="020B0606020202030204" pitchFamily="34" charset="0"/>
              </a:rPr>
              <a:t>СОБЛЮДЕНИЕ ТРЕБОВАНИЙ СТ. 10.1 ФЗ «О ПЕРСОНАЛЬНЫХ ДАННЫХ»</a:t>
            </a:r>
            <a:endParaRPr lang="ru-RU" sz="2000" b="1" dirty="0">
              <a:solidFill>
                <a:schemeClr val="tx2">
                  <a:lumMod val="75000"/>
                </a:schemeClr>
              </a:solidFill>
              <a:latin typeface="Arial Narrow" panose="020B0606020202030204" pitchFamily="34" charset="0"/>
            </a:endParaRPr>
          </a:p>
        </p:txBody>
      </p:sp>
    </p:spTree>
    <p:extLst>
      <p:ext uri="{BB962C8B-B14F-4D97-AF65-F5344CB8AC3E}">
        <p14:creationId xmlns:p14="http://schemas.microsoft.com/office/powerpoint/2010/main" val="8553907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1340768"/>
            <a:ext cx="8435280" cy="4785395"/>
          </a:xfrm>
        </p:spPr>
        <p:txBody>
          <a:bodyPr>
            <a:normAutofit/>
          </a:bodyPr>
          <a:lstStyle/>
          <a:p>
            <a:pPr marL="0" indent="0" algn="just">
              <a:buNone/>
            </a:pPr>
            <a:r>
              <a:rPr lang="ru-RU" sz="1600" dirty="0" smtClean="0">
                <a:solidFill>
                  <a:schemeClr val="tx1"/>
                </a:solidFill>
                <a:latin typeface="Arial Narrow" panose="020B0606020202030204" pitchFamily="34" charset="0"/>
              </a:rPr>
              <a:t>Трансграничная передача персональных данных на территории иностранных государств, не обеспечивающих адекватной защиты прав субъектов персональных данных, </a:t>
            </a:r>
            <a:r>
              <a:rPr lang="ru-RU" sz="1600" dirty="0">
                <a:solidFill>
                  <a:schemeClr val="tx1"/>
                </a:solidFill>
                <a:latin typeface="Arial Narrow" panose="020B0606020202030204" pitchFamily="34" charset="0"/>
              </a:rPr>
              <a:t>м</a:t>
            </a:r>
            <a:r>
              <a:rPr lang="ru-RU" sz="1600" dirty="0" smtClean="0">
                <a:solidFill>
                  <a:schemeClr val="tx1"/>
                </a:solidFill>
                <a:latin typeface="Arial Narrow" panose="020B0606020202030204" pitchFamily="34" charset="0"/>
              </a:rPr>
              <a:t>ожет осуществляться при наличии согласия в письменной форме субъекта персональных данных на трансграничную передачу его персональных данных</a:t>
            </a:r>
          </a:p>
          <a:p>
            <a:pPr marL="0" indent="0" algn="just">
              <a:buNone/>
            </a:pPr>
            <a:r>
              <a:rPr lang="ru-RU" sz="1600" dirty="0" smtClean="0">
                <a:solidFill>
                  <a:schemeClr val="tx1"/>
                </a:solidFill>
                <a:latin typeface="Arial Narrow" panose="020B0606020202030204" pitchFamily="34" charset="0"/>
              </a:rPr>
              <a:t>Оценка содержания Интернет-сайтов операторов на предмет соответствия требованиям ст. 12 ФЗ «О персональных данных» начинается с подтверждения наличия форм сбора персональных данных:</a:t>
            </a:r>
          </a:p>
          <a:p>
            <a:pPr marL="0" indent="0" algn="just">
              <a:buNone/>
            </a:pPr>
            <a:r>
              <a:rPr lang="ru-RU" sz="1600" dirty="0" smtClean="0">
                <a:solidFill>
                  <a:schemeClr val="tx1"/>
                </a:solidFill>
                <a:latin typeface="Arial Narrow" panose="020B0606020202030204" pitchFamily="34" charset="0"/>
              </a:rPr>
              <a:t>• если на Интернет-сайте имеются сторонние формы сбора персональных данных помимо наличия согласия на передачу персональных данных оценивается и использование иностранных форм </a:t>
            </a:r>
            <a:r>
              <a:rPr lang="ru-RU" sz="1600" dirty="0">
                <a:solidFill>
                  <a:schemeClr val="tx1"/>
                </a:solidFill>
                <a:latin typeface="Arial Narrow" panose="020B0606020202030204" pitchFamily="34" charset="0"/>
              </a:rPr>
              <a:t>с</a:t>
            </a:r>
            <a:r>
              <a:rPr lang="ru-RU" sz="1600" dirty="0" smtClean="0">
                <a:solidFill>
                  <a:schemeClr val="tx1"/>
                </a:solidFill>
                <a:latin typeface="Arial Narrow" panose="020B0606020202030204" pitchFamily="34" charset="0"/>
              </a:rPr>
              <a:t>бора персональных данных</a:t>
            </a:r>
          </a:p>
          <a:p>
            <a:pPr marL="0" indent="0" algn="just">
              <a:buNone/>
            </a:pPr>
            <a:r>
              <a:rPr lang="ru-RU" sz="1600" dirty="0" smtClean="0">
                <a:solidFill>
                  <a:schemeClr val="tx1"/>
                </a:solidFill>
                <a:latin typeface="Arial Narrow" panose="020B0606020202030204" pitchFamily="34" charset="0"/>
              </a:rPr>
              <a:t>• использование, в частности </a:t>
            </a:r>
            <a:r>
              <a:rPr lang="en-US" sz="1600" dirty="0" smtClean="0">
                <a:solidFill>
                  <a:schemeClr val="tx1"/>
                </a:solidFill>
                <a:latin typeface="Arial Narrow" panose="020B0606020202030204" pitchFamily="34" charset="0"/>
              </a:rPr>
              <a:t>Google</a:t>
            </a:r>
            <a:r>
              <a:rPr lang="ru-RU" sz="1600" dirty="0" smtClean="0">
                <a:solidFill>
                  <a:schemeClr val="tx1"/>
                </a:solidFill>
                <a:latin typeface="Arial Narrow" panose="020B0606020202030204" pitchFamily="34" charset="0"/>
              </a:rPr>
              <a:t> форм и иных иностранных форм сбора может указывать на осуществление </a:t>
            </a:r>
            <a:r>
              <a:rPr lang="ru-RU" sz="1600" b="1" i="1" dirty="0" smtClean="0">
                <a:solidFill>
                  <a:schemeClr val="tx1"/>
                </a:solidFill>
                <a:latin typeface="Arial Narrow" panose="020B0606020202030204" pitchFamily="34" charset="0"/>
              </a:rPr>
              <a:t>трансграничной передачи </a:t>
            </a:r>
            <a:r>
              <a:rPr lang="ru-RU" sz="1600" dirty="0" smtClean="0">
                <a:solidFill>
                  <a:schemeClr val="tx1"/>
                </a:solidFill>
                <a:latin typeface="Arial Narrow" panose="020B0606020202030204" pitchFamily="34" charset="0"/>
              </a:rPr>
              <a:t>персональных данных пользователей Интернет-сайта</a:t>
            </a:r>
            <a:endParaRPr lang="ru-RU" sz="1600" b="1" i="1" dirty="0" smtClean="0">
              <a:solidFill>
                <a:schemeClr val="tx1"/>
              </a:solidFill>
              <a:latin typeface="Arial Narrow" panose="020B0606020202030204" pitchFamily="34" charset="0"/>
            </a:endParaRPr>
          </a:p>
        </p:txBody>
      </p:sp>
      <p:pic>
        <p:nvPicPr>
          <p:cNvPr id="5" name="Рисунок 4"/>
          <p:cNvPicPr>
            <a:picLocks noChangeAspect="1"/>
          </p:cNvPicPr>
          <p:nvPr/>
        </p:nvPicPr>
        <p:blipFill>
          <a:blip r:embed="rId2" cstate="print">
            <a:extLst>
              <a:ext uri="{BEBA8EAE-BF5A-486C-A8C5-ECC9F3942E4B}">
                <a14:imgProps xmlns:a14="http://schemas.microsoft.com/office/drawing/2010/main">
                  <a14:imgLayer r:embed="rId3">
                    <a14:imgEffect>
                      <a14:backgroundRemoval t="8030" b="90000" l="10000" r="90000">
                        <a14:backgroundMark x1="40333" y1="77576" x2="40333" y2="77576"/>
                        <a14:backgroundMark x1="34333" y1="80758" x2="34333" y2="80758"/>
                        <a14:backgroundMark x1="44222" y1="70606" x2="44222" y2="70606"/>
                        <a14:backgroundMark x1="44778" y1="71515" x2="44778" y2="71515"/>
                        <a14:backgroundMark x1="48222" y1="75909" x2="47778" y2="75909"/>
                        <a14:backgroundMark x1="50667" y1="79697" x2="50667" y2="79697"/>
                        <a14:backgroundMark x1="59000" y1="82273" x2="59000" y2="82273"/>
                        <a14:backgroundMark x1="56667" y1="85303" x2="56667" y2="85303"/>
                        <a14:backgroundMark x1="62556" y1="78636" x2="62556" y2="78636"/>
                        <a14:backgroundMark x1="59222" y1="75606" x2="59222" y2="75606"/>
                        <a14:backgroundMark x1="74222" y1="67576" x2="74222" y2="67576"/>
                        <a14:backgroundMark x1="67556" y1="74545" x2="67556" y2="74545"/>
                        <a14:backgroundMark x1="27333" y1="60455" x2="27333" y2="60455"/>
                        <a14:backgroundMark x1="27889" y1="63636" x2="27889" y2="63636"/>
                        <a14:backgroundMark x1="29333" y1="67273" x2="29333" y2="67273"/>
                        <a14:backgroundMark x1="34667" y1="82424" x2="34667" y2="82424"/>
                        <a14:backgroundMark x1="34778" y1="83333" x2="34778" y2="83333"/>
                        <a14:backgroundMark x1="42778" y1="72727" x2="42778" y2="72727"/>
                        <a14:backgroundMark x1="31111" y1="82121" x2="31111" y2="82121"/>
                        <a14:backgroundMark x1="29333" y1="78939" x2="29333" y2="78939"/>
                        <a14:backgroundMark x1="32222" y1="85303" x2="32222" y2="85303"/>
                        <a14:backgroundMark x1="30222" y1="84242" x2="30222" y2="84242"/>
                        <a14:backgroundMark x1="53000" y1="88182" x2="53000" y2="88182"/>
                        <a14:backgroundMark x1="53222" y1="86212" x2="53222" y2="86212"/>
                        <a14:backgroundMark x1="53444" y1="84697" x2="53444" y2="84697"/>
                        <a14:backgroundMark x1="53444" y1="83939" x2="53444" y2="83939"/>
                      </a14:backgroundRemoval>
                    </a14:imgEffect>
                  </a14:imgLayer>
                </a14:imgProps>
              </a:ext>
              <a:ext uri="{28A0092B-C50C-407E-A947-70E740481C1C}">
                <a14:useLocalDpi xmlns:a14="http://schemas.microsoft.com/office/drawing/2010/main" val="0"/>
              </a:ext>
            </a:extLst>
          </a:blip>
          <a:stretch>
            <a:fillRect/>
          </a:stretch>
        </p:blipFill>
        <p:spPr>
          <a:xfrm>
            <a:off x="6588224" y="5064261"/>
            <a:ext cx="2339752" cy="1715819"/>
          </a:xfrm>
          <a:prstGeom prst="rect">
            <a:avLst/>
          </a:prstGeom>
        </p:spPr>
      </p:pic>
      <p:pic>
        <p:nvPicPr>
          <p:cNvPr id="6" name="Picture 4" descr="https://upload.wikimedia.org/wikipedia/commons/thumb/7/72/Emblem_of_Roskomnadzor_(web-site).svg/1280px-Emblem_of_Roskomnadzor_(web-site).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28384" y="72985"/>
            <a:ext cx="1020026" cy="1131591"/>
          </a:xfrm>
          <a:prstGeom prst="rect">
            <a:avLst/>
          </a:prstGeom>
          <a:noFill/>
          <a:extLst>
            <a:ext uri="{909E8E84-426E-40DD-AFC4-6F175D3DCCD1}">
              <a14:hiddenFill xmlns:a14="http://schemas.microsoft.com/office/drawing/2010/main">
                <a:solidFill>
                  <a:srgbClr val="FFFFFF"/>
                </a:solidFill>
              </a14:hiddenFill>
            </a:ext>
          </a:extLst>
        </p:spPr>
      </p:pic>
      <p:sp>
        <p:nvSpPr>
          <p:cNvPr id="7" name="Заголовок 1"/>
          <p:cNvSpPr>
            <a:spLocks noGrp="1"/>
          </p:cNvSpPr>
          <p:nvPr>
            <p:ph type="title"/>
          </p:nvPr>
        </p:nvSpPr>
        <p:spPr>
          <a:xfrm>
            <a:off x="104193" y="83495"/>
            <a:ext cx="8291264" cy="864096"/>
          </a:xfrm>
        </p:spPr>
        <p:txBody>
          <a:bodyPr>
            <a:normAutofit/>
          </a:bodyPr>
          <a:lstStyle/>
          <a:p>
            <a:pPr>
              <a:lnSpc>
                <a:spcPct val="150000"/>
              </a:lnSpc>
            </a:pPr>
            <a:r>
              <a:rPr lang="ru-RU" sz="2000" b="1" dirty="0" smtClean="0">
                <a:solidFill>
                  <a:schemeClr val="tx2">
                    <a:lumMod val="75000"/>
                  </a:schemeClr>
                </a:solidFill>
                <a:latin typeface="Arial Narrow" panose="020B0606020202030204" pitchFamily="34" charset="0"/>
              </a:rPr>
              <a:t>СОБЛЮДЕНИЕ ТРЕБОВАНИЙ СТ. 12 ФЗ «О ПЕРСОНАЛЬНЫХ ДАННЫХ»</a:t>
            </a:r>
            <a:endParaRPr lang="ru-RU" sz="2000" b="1" dirty="0">
              <a:solidFill>
                <a:schemeClr val="tx2">
                  <a:lumMod val="75000"/>
                </a:schemeClr>
              </a:solidFill>
              <a:latin typeface="Arial Narrow" panose="020B0606020202030204" pitchFamily="34" charset="0"/>
            </a:endParaRPr>
          </a:p>
        </p:txBody>
      </p:sp>
    </p:spTree>
    <p:extLst>
      <p:ext uri="{BB962C8B-B14F-4D97-AF65-F5344CB8AC3E}">
        <p14:creationId xmlns:p14="http://schemas.microsoft.com/office/powerpoint/2010/main" val="17806384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1340768"/>
            <a:ext cx="8435280" cy="4785395"/>
          </a:xfrm>
        </p:spPr>
        <p:txBody>
          <a:bodyPr>
            <a:normAutofit/>
          </a:bodyPr>
          <a:lstStyle/>
          <a:p>
            <a:pPr marL="0" indent="0" algn="just">
              <a:buNone/>
            </a:pPr>
            <a:r>
              <a:rPr lang="ru-RU" sz="1800" dirty="0">
                <a:solidFill>
                  <a:schemeClr val="tx1"/>
                </a:solidFill>
                <a:latin typeface="Arial Narrow" panose="020B0606020202030204" pitchFamily="34" charset="0"/>
              </a:rPr>
              <a:t>При сборе персональных данных, в том числе посредством информационно-телекоммуникационной сети </a:t>
            </a:r>
            <a:r>
              <a:rPr lang="ru-RU" sz="1800" dirty="0" smtClean="0">
                <a:solidFill>
                  <a:schemeClr val="tx1"/>
                </a:solidFill>
                <a:latin typeface="Arial Narrow" panose="020B0606020202030204" pitchFamily="34" charset="0"/>
              </a:rPr>
              <a:t>«Интернет», </a:t>
            </a:r>
            <a:r>
              <a:rPr lang="ru-RU" sz="1800" dirty="0">
                <a:solidFill>
                  <a:schemeClr val="tx1"/>
                </a:solidFill>
                <a:latin typeface="Arial Narrow" panose="020B0606020202030204" pitchFamily="34" charset="0"/>
              </a:rPr>
              <a:t>оператор обязан обеспечить запись, систематизацию, накопление, хранение, уточнение (обновление, изменение), извлечение персональных данных граждан </a:t>
            </a:r>
            <a:r>
              <a:rPr lang="ru-RU" sz="1800" dirty="0" smtClean="0">
                <a:solidFill>
                  <a:schemeClr val="tx1"/>
                </a:solidFill>
                <a:latin typeface="Arial Narrow" panose="020B0606020202030204" pitchFamily="34" charset="0"/>
              </a:rPr>
              <a:t>РФ с </a:t>
            </a:r>
            <a:r>
              <a:rPr lang="ru-RU" sz="1800" dirty="0">
                <a:solidFill>
                  <a:schemeClr val="tx1"/>
                </a:solidFill>
                <a:latin typeface="Arial Narrow" panose="020B0606020202030204" pitchFamily="34" charset="0"/>
              </a:rPr>
              <a:t>использованием баз данных, находящихся на территории Российской </a:t>
            </a:r>
            <a:r>
              <a:rPr lang="ru-RU" sz="1800" dirty="0" smtClean="0">
                <a:solidFill>
                  <a:schemeClr val="tx1"/>
                </a:solidFill>
                <a:latin typeface="Arial Narrow" panose="020B0606020202030204" pitchFamily="34" charset="0"/>
              </a:rPr>
              <a:t>Федерации:</a:t>
            </a:r>
          </a:p>
          <a:p>
            <a:pPr marL="0" indent="0" algn="just">
              <a:buNone/>
            </a:pPr>
            <a:r>
              <a:rPr lang="ru-RU" sz="1800" dirty="0" smtClean="0">
                <a:solidFill>
                  <a:schemeClr val="tx1"/>
                </a:solidFill>
                <a:latin typeface="Arial Narrow" panose="020B0606020202030204" pitchFamily="34" charset="0"/>
              </a:rPr>
              <a:t>• на этапе оценки исполнения </a:t>
            </a:r>
          </a:p>
          <a:p>
            <a:pPr marL="0" indent="0" algn="just">
              <a:buNone/>
            </a:pPr>
            <a:r>
              <a:rPr lang="ru-RU" sz="1800" dirty="0" smtClean="0">
                <a:solidFill>
                  <a:schemeClr val="tx1"/>
                </a:solidFill>
                <a:latin typeface="Arial Narrow" panose="020B0606020202030204" pitchFamily="34" charset="0"/>
              </a:rPr>
              <a:t>оператором требований </a:t>
            </a:r>
          </a:p>
          <a:p>
            <a:pPr marL="0" indent="0" algn="just">
              <a:buNone/>
            </a:pPr>
            <a:r>
              <a:rPr lang="ru-RU" sz="1800" dirty="0" smtClean="0">
                <a:solidFill>
                  <a:schemeClr val="tx1"/>
                </a:solidFill>
                <a:latin typeface="Arial Narrow" panose="020B0606020202030204" pitchFamily="34" charset="0"/>
              </a:rPr>
              <a:t>по локализации баз данных </a:t>
            </a:r>
          </a:p>
          <a:p>
            <a:pPr marL="0" indent="0" algn="just">
              <a:buNone/>
            </a:pPr>
            <a:r>
              <a:rPr lang="ru-RU" sz="1800" dirty="0" smtClean="0">
                <a:solidFill>
                  <a:schemeClr val="tx1"/>
                </a:solidFill>
                <a:latin typeface="Arial Narrow" panose="020B0606020202030204" pitchFamily="34" charset="0"/>
              </a:rPr>
              <a:t>определяется территориальное</a:t>
            </a:r>
          </a:p>
          <a:p>
            <a:pPr marL="0" indent="0" algn="just">
              <a:buNone/>
            </a:pPr>
            <a:r>
              <a:rPr lang="ru-RU" sz="1800" dirty="0" smtClean="0">
                <a:solidFill>
                  <a:schemeClr val="tx1"/>
                </a:solidFill>
                <a:latin typeface="Arial Narrow" panose="020B0606020202030204" pitchFamily="34" charset="0"/>
              </a:rPr>
              <a:t>местонахождение </a:t>
            </a:r>
          </a:p>
          <a:p>
            <a:pPr marL="0" indent="0" algn="just">
              <a:buNone/>
            </a:pPr>
            <a:r>
              <a:rPr lang="ru-RU" sz="1800" dirty="0" smtClean="0">
                <a:solidFill>
                  <a:schemeClr val="tx1"/>
                </a:solidFill>
                <a:latin typeface="Arial Narrow" panose="020B0606020202030204" pitchFamily="34" charset="0"/>
              </a:rPr>
              <a:t>серверных мощностей </a:t>
            </a:r>
          </a:p>
          <a:p>
            <a:pPr marL="0" indent="0" algn="just">
              <a:buNone/>
            </a:pPr>
            <a:r>
              <a:rPr lang="ru-RU" sz="1800" dirty="0" smtClean="0">
                <a:solidFill>
                  <a:schemeClr val="tx1"/>
                </a:solidFill>
                <a:latin typeface="Arial Narrow" panose="020B0606020202030204" pitchFamily="34" charset="0"/>
              </a:rPr>
              <a:t>посредством общедоступных </a:t>
            </a:r>
          </a:p>
          <a:p>
            <a:pPr marL="0" indent="0" algn="just">
              <a:buNone/>
            </a:pPr>
            <a:r>
              <a:rPr lang="ru-RU" sz="1800" dirty="0" smtClean="0">
                <a:solidFill>
                  <a:schemeClr val="tx1"/>
                </a:solidFill>
                <a:latin typeface="Arial Narrow" panose="020B0606020202030204" pitchFamily="34" charset="0"/>
              </a:rPr>
              <a:t>ресурсов, в частности </a:t>
            </a:r>
            <a:r>
              <a:rPr lang="en-US" sz="1800" dirty="0" smtClean="0">
                <a:solidFill>
                  <a:schemeClr val="tx1"/>
                </a:solidFill>
                <a:latin typeface="Arial Narrow" panose="020B0606020202030204" pitchFamily="34" charset="0"/>
              </a:rPr>
              <a:t>2ip.ru, </a:t>
            </a:r>
            <a:endParaRPr lang="ru-RU" sz="1800" dirty="0" smtClean="0">
              <a:solidFill>
                <a:schemeClr val="tx1"/>
              </a:solidFill>
              <a:latin typeface="Arial Narrow" panose="020B0606020202030204" pitchFamily="34" charset="0"/>
            </a:endParaRPr>
          </a:p>
          <a:p>
            <a:pPr marL="0" indent="0" algn="just">
              <a:buNone/>
            </a:pPr>
            <a:r>
              <a:rPr lang="en-US" sz="1800" dirty="0" smtClean="0">
                <a:solidFill>
                  <a:schemeClr val="tx1"/>
                </a:solidFill>
                <a:latin typeface="Arial Narrow" panose="020B0606020202030204" pitchFamily="34" charset="0"/>
              </a:rPr>
              <a:t>Whois-Service.ru</a:t>
            </a:r>
            <a:r>
              <a:rPr lang="ru-RU" sz="1800" dirty="0" smtClean="0">
                <a:solidFill>
                  <a:schemeClr val="tx1"/>
                </a:solidFill>
                <a:latin typeface="Arial Narrow" panose="020B0606020202030204" pitchFamily="34" charset="0"/>
              </a:rPr>
              <a:t> и др.</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1920" y="2634220"/>
            <a:ext cx="5052356" cy="4017239"/>
          </a:xfrm>
          <a:prstGeom prst="rect">
            <a:avLst/>
          </a:prstGeom>
        </p:spPr>
      </p:pic>
      <p:pic>
        <p:nvPicPr>
          <p:cNvPr id="5" name="Picture 4" descr="https://upload.wikimedia.org/wikipedia/commons/thumb/7/72/Emblem_of_Roskomnadzor_(web-site).svg/1280px-Emblem_of_Roskomnadzor_(web-site).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28384" y="72985"/>
            <a:ext cx="1020026" cy="1131591"/>
          </a:xfrm>
          <a:prstGeom prst="rect">
            <a:avLst/>
          </a:prstGeom>
          <a:noFill/>
          <a:extLst>
            <a:ext uri="{909E8E84-426E-40DD-AFC4-6F175D3DCCD1}">
              <a14:hiddenFill xmlns:a14="http://schemas.microsoft.com/office/drawing/2010/main">
                <a:solidFill>
                  <a:srgbClr val="FFFFFF"/>
                </a:solidFill>
              </a14:hiddenFill>
            </a:ext>
          </a:extLst>
        </p:spPr>
      </p:pic>
      <p:pic>
        <p:nvPicPr>
          <p:cNvPr id="6" name="Рисунок 5"/>
          <p:cNvPicPr>
            <a:picLocks noChangeAspect="1"/>
          </p:cNvPicPr>
          <p:nvPr/>
        </p:nvPicPr>
        <p:blipFill>
          <a:blip r:embed="rId4" cstate="print">
            <a:extLst>
              <a:ext uri="{BEBA8EAE-BF5A-486C-A8C5-ECC9F3942E4B}">
                <a14:imgProps xmlns:a14="http://schemas.microsoft.com/office/drawing/2010/main">
                  <a14:imgLayer r:embed="rId5">
                    <a14:imgEffect>
                      <a14:colorTemperature colorTemp="4700"/>
                    </a14:imgEffect>
                  </a14:imgLayer>
                </a14:imgProps>
              </a:ext>
              <a:ext uri="{28A0092B-C50C-407E-A947-70E740481C1C}">
                <a14:useLocalDpi xmlns:a14="http://schemas.microsoft.com/office/drawing/2010/main" val="0"/>
              </a:ext>
            </a:extLst>
          </a:blip>
          <a:stretch>
            <a:fillRect/>
          </a:stretch>
        </p:blipFill>
        <p:spPr>
          <a:xfrm>
            <a:off x="179512" y="5661248"/>
            <a:ext cx="2622197" cy="1343267"/>
          </a:xfrm>
          <a:prstGeom prst="rect">
            <a:avLst/>
          </a:prstGeom>
        </p:spPr>
      </p:pic>
      <p:sp>
        <p:nvSpPr>
          <p:cNvPr id="8" name="Заголовок 1"/>
          <p:cNvSpPr>
            <a:spLocks noGrp="1"/>
          </p:cNvSpPr>
          <p:nvPr>
            <p:ph type="title"/>
          </p:nvPr>
        </p:nvSpPr>
        <p:spPr>
          <a:xfrm>
            <a:off x="104193" y="83495"/>
            <a:ext cx="8291264" cy="864096"/>
          </a:xfrm>
        </p:spPr>
        <p:txBody>
          <a:bodyPr>
            <a:normAutofit/>
          </a:bodyPr>
          <a:lstStyle/>
          <a:p>
            <a:pPr>
              <a:lnSpc>
                <a:spcPct val="150000"/>
              </a:lnSpc>
            </a:pPr>
            <a:r>
              <a:rPr lang="ru-RU" sz="2000" b="1" dirty="0" smtClean="0">
                <a:solidFill>
                  <a:schemeClr val="tx2">
                    <a:lumMod val="75000"/>
                  </a:schemeClr>
                </a:solidFill>
                <a:latin typeface="Arial Narrow" panose="020B0606020202030204" pitchFamily="34" charset="0"/>
              </a:rPr>
              <a:t>СОБЛЮДЕНИЕ ТРЕБОВАНИЙ СТ. 18 ФЗ «О ПЕРСОНАЛЬНЫХ ДАННЫХ»</a:t>
            </a:r>
            <a:endParaRPr lang="ru-RU" sz="2000" b="1" dirty="0">
              <a:solidFill>
                <a:schemeClr val="tx2">
                  <a:lumMod val="75000"/>
                </a:schemeClr>
              </a:solidFill>
              <a:latin typeface="Arial Narrow" panose="020B0606020202030204" pitchFamily="34" charset="0"/>
            </a:endParaRPr>
          </a:p>
        </p:txBody>
      </p:sp>
    </p:spTree>
    <p:extLst>
      <p:ext uri="{BB962C8B-B14F-4D97-AF65-F5344CB8AC3E}">
        <p14:creationId xmlns:p14="http://schemas.microsoft.com/office/powerpoint/2010/main" val="9990773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4"/>
          <p:cNvSpPr>
            <a:spLocks noGrp="1"/>
          </p:cNvSpPr>
          <p:nvPr>
            <p:ph idx="1"/>
          </p:nvPr>
        </p:nvSpPr>
        <p:spPr>
          <a:xfrm>
            <a:off x="395536" y="1340768"/>
            <a:ext cx="8229600" cy="4525963"/>
          </a:xfrm>
        </p:spPr>
        <p:txBody>
          <a:bodyPr>
            <a:noAutofit/>
          </a:bodyPr>
          <a:lstStyle/>
          <a:p>
            <a:pPr marL="0" indent="0" algn="just">
              <a:buNone/>
            </a:pPr>
            <a:r>
              <a:rPr lang="ru-RU" sz="1600" dirty="0">
                <a:solidFill>
                  <a:schemeClr val="tx1"/>
                </a:solidFill>
                <a:latin typeface="Arial Narrow" panose="020B0606020202030204" pitchFamily="34" charset="0"/>
              </a:rPr>
              <a:t>Оператор обязан опубликовать или иным образом обеспечить неограниченный доступ к документу, определяющему его политику в отношении обработки персональных </a:t>
            </a:r>
            <a:r>
              <a:rPr lang="ru-RU" sz="1600" dirty="0" smtClean="0">
                <a:solidFill>
                  <a:schemeClr val="tx1"/>
                </a:solidFill>
                <a:latin typeface="Arial Narrow" panose="020B0606020202030204" pitchFamily="34" charset="0"/>
              </a:rPr>
              <a:t>данных. </a:t>
            </a:r>
            <a:r>
              <a:rPr lang="ru-RU" sz="1600" dirty="0">
                <a:solidFill>
                  <a:schemeClr val="tx1"/>
                </a:solidFill>
                <a:latin typeface="Arial Narrow" panose="020B0606020202030204" pitchFamily="34" charset="0"/>
              </a:rPr>
              <a:t>Оператор, осуществляющий сбор персональных данных с использованием информационно-телекоммуникационных сетей, обязан опубликовать в соответствующей информационно-телекоммуникационной сети, в том числе на страницах принадлежащего оператору сайта в информационно-телекоммуникационной сети </a:t>
            </a:r>
            <a:r>
              <a:rPr lang="ru-RU" sz="1600" dirty="0" smtClean="0">
                <a:solidFill>
                  <a:schemeClr val="tx1"/>
                </a:solidFill>
                <a:latin typeface="Arial Narrow" panose="020B0606020202030204" pitchFamily="34" charset="0"/>
              </a:rPr>
              <a:t>«Интернет», </a:t>
            </a:r>
            <a:r>
              <a:rPr lang="ru-RU" sz="1600" dirty="0">
                <a:solidFill>
                  <a:schemeClr val="tx1"/>
                </a:solidFill>
                <a:latin typeface="Arial Narrow" panose="020B0606020202030204" pitchFamily="34" charset="0"/>
              </a:rPr>
              <a:t>с использованием которых осуществляется сбор персональных данных, документ, определяющий его политику в отношении обработки персональных данных</a:t>
            </a:r>
            <a:r>
              <a:rPr lang="ru-RU" sz="1600" dirty="0" smtClean="0">
                <a:solidFill>
                  <a:schemeClr val="tx1"/>
                </a:solidFill>
                <a:latin typeface="Arial Narrow" panose="020B0606020202030204" pitchFamily="34" charset="0"/>
              </a:rPr>
              <a:t>, </a:t>
            </a:r>
            <a:r>
              <a:rPr lang="ru-RU" sz="1600" dirty="0">
                <a:solidFill>
                  <a:schemeClr val="tx1"/>
                </a:solidFill>
                <a:latin typeface="Arial Narrow" panose="020B0606020202030204" pitchFamily="34" charset="0"/>
              </a:rPr>
              <a:t>а также обеспечить возможность доступа к указанному документу с использованием средств соответствующей информационно-телекоммуникационной </a:t>
            </a:r>
            <a:r>
              <a:rPr lang="ru-RU" sz="1600" dirty="0" smtClean="0">
                <a:solidFill>
                  <a:schemeClr val="tx1"/>
                </a:solidFill>
                <a:latin typeface="Arial Narrow" panose="020B0606020202030204" pitchFamily="34" charset="0"/>
              </a:rPr>
              <a:t>сети </a:t>
            </a:r>
            <a:r>
              <a:rPr lang="ru-RU" sz="1600" i="1" dirty="0" smtClean="0">
                <a:solidFill>
                  <a:schemeClr val="tx1"/>
                </a:solidFill>
                <a:latin typeface="Arial Narrow" panose="020B0606020202030204" pitchFamily="34" charset="0"/>
              </a:rPr>
              <a:t>(ч. 2 ст. 18.1 ФЗ «О персональных данных»)</a:t>
            </a:r>
          </a:p>
          <a:p>
            <a:pPr marL="0" indent="0" algn="just">
              <a:buNone/>
            </a:pPr>
            <a:endParaRPr lang="ru-RU" sz="1600" dirty="0" smtClean="0">
              <a:solidFill>
                <a:schemeClr val="tx1"/>
              </a:solidFill>
              <a:latin typeface="Arial Narrow" panose="020B0606020202030204" pitchFamily="34" charset="0"/>
            </a:endParaRPr>
          </a:p>
          <a:p>
            <a:pPr marL="0" indent="0" algn="just">
              <a:buNone/>
            </a:pPr>
            <a:r>
              <a:rPr lang="ru-RU" sz="1600" dirty="0" smtClean="0">
                <a:solidFill>
                  <a:schemeClr val="tx1"/>
                </a:solidFill>
                <a:latin typeface="Arial Narrow" panose="020B0606020202030204" pitchFamily="34" charset="0"/>
              </a:rPr>
              <a:t>Требования к опубликованному на Интернет-сайте </a:t>
            </a:r>
            <a:r>
              <a:rPr lang="ru-RU" sz="1600" dirty="0">
                <a:solidFill>
                  <a:schemeClr val="tx1"/>
                </a:solidFill>
                <a:latin typeface="Arial Narrow" panose="020B0606020202030204" pitchFamily="34" charset="0"/>
              </a:rPr>
              <a:t>документу, определяющему его политику в отношении обработки персональных </a:t>
            </a:r>
            <a:r>
              <a:rPr lang="ru-RU" sz="1600" dirty="0" smtClean="0">
                <a:solidFill>
                  <a:schemeClr val="tx1"/>
                </a:solidFill>
                <a:latin typeface="Arial Narrow" panose="020B0606020202030204" pitchFamily="34" charset="0"/>
              </a:rPr>
              <a:t>данных:</a:t>
            </a:r>
          </a:p>
          <a:p>
            <a:pPr marL="0" indent="0" algn="just">
              <a:buNone/>
            </a:pPr>
            <a:r>
              <a:rPr lang="ru-RU" sz="1600" dirty="0">
                <a:solidFill>
                  <a:schemeClr val="tx1"/>
                </a:solidFill>
                <a:latin typeface="Arial Narrow" panose="020B0606020202030204" pitchFamily="34" charset="0"/>
              </a:rPr>
              <a:t>• </a:t>
            </a:r>
            <a:r>
              <a:rPr lang="ru-RU" sz="1600" dirty="0" smtClean="0">
                <a:solidFill>
                  <a:schemeClr val="tx1"/>
                </a:solidFill>
                <a:latin typeface="Arial Narrow" panose="020B0606020202030204" pitchFamily="34" charset="0"/>
              </a:rPr>
              <a:t>такой документ должен определять </a:t>
            </a:r>
            <a:r>
              <a:rPr lang="ru-RU" sz="1600" dirty="0">
                <a:solidFill>
                  <a:schemeClr val="tx1"/>
                </a:solidFill>
                <a:latin typeface="Arial Narrow" panose="020B0606020202030204" pitchFamily="34" charset="0"/>
              </a:rPr>
              <a:t>для каждой цели обработки персональных данных </a:t>
            </a:r>
            <a:r>
              <a:rPr lang="ru-RU" sz="1600" u="sng" dirty="0">
                <a:solidFill>
                  <a:schemeClr val="tx1"/>
                </a:solidFill>
                <a:latin typeface="Arial Narrow" panose="020B0606020202030204" pitchFamily="34" charset="0"/>
              </a:rPr>
              <a:t>категории и перечень</a:t>
            </a:r>
            <a:r>
              <a:rPr lang="ru-RU" sz="1600" dirty="0">
                <a:solidFill>
                  <a:schemeClr val="tx1"/>
                </a:solidFill>
                <a:latin typeface="Arial Narrow" panose="020B0606020202030204" pitchFamily="34" charset="0"/>
              </a:rPr>
              <a:t> обрабатываемых персональных данных, </a:t>
            </a:r>
            <a:r>
              <a:rPr lang="ru-RU" sz="1600" u="sng" dirty="0">
                <a:solidFill>
                  <a:schemeClr val="tx1"/>
                </a:solidFill>
                <a:latin typeface="Arial Narrow" panose="020B0606020202030204" pitchFamily="34" charset="0"/>
              </a:rPr>
              <a:t>категории субъектов</a:t>
            </a:r>
            <a:r>
              <a:rPr lang="ru-RU" sz="1600" dirty="0">
                <a:solidFill>
                  <a:schemeClr val="tx1"/>
                </a:solidFill>
                <a:latin typeface="Arial Narrow" panose="020B0606020202030204" pitchFamily="34" charset="0"/>
              </a:rPr>
              <a:t>, персональные данные которых обрабатываются, </a:t>
            </a:r>
            <a:r>
              <a:rPr lang="ru-RU" sz="1600" u="sng" dirty="0">
                <a:solidFill>
                  <a:schemeClr val="tx1"/>
                </a:solidFill>
                <a:latin typeface="Arial Narrow" panose="020B0606020202030204" pitchFamily="34" charset="0"/>
              </a:rPr>
              <a:t>способы, сроки их обработки и хранения</a:t>
            </a:r>
            <a:r>
              <a:rPr lang="ru-RU" sz="1600" dirty="0">
                <a:solidFill>
                  <a:schemeClr val="tx1"/>
                </a:solidFill>
                <a:latin typeface="Arial Narrow" panose="020B0606020202030204" pitchFamily="34" charset="0"/>
              </a:rPr>
              <a:t>, </a:t>
            </a:r>
            <a:r>
              <a:rPr lang="ru-RU" sz="1600" u="sng" dirty="0">
                <a:solidFill>
                  <a:schemeClr val="tx1"/>
                </a:solidFill>
                <a:latin typeface="Arial Narrow" panose="020B0606020202030204" pitchFamily="34" charset="0"/>
              </a:rPr>
              <a:t>порядок уничтожения персональных данных</a:t>
            </a:r>
            <a:r>
              <a:rPr lang="ru-RU" sz="1600" dirty="0">
                <a:solidFill>
                  <a:schemeClr val="tx1"/>
                </a:solidFill>
                <a:latin typeface="Arial Narrow" panose="020B0606020202030204" pitchFamily="34" charset="0"/>
              </a:rPr>
              <a:t> при достижении целей их обработки или при наступлении иных законных </a:t>
            </a:r>
            <a:r>
              <a:rPr lang="ru-RU" sz="1600" dirty="0" smtClean="0">
                <a:solidFill>
                  <a:schemeClr val="tx1"/>
                </a:solidFill>
                <a:latin typeface="Arial Narrow" panose="020B0606020202030204" pitchFamily="34" charset="0"/>
              </a:rPr>
              <a:t>оснований;</a:t>
            </a:r>
          </a:p>
        </p:txBody>
      </p:sp>
      <p:pic>
        <p:nvPicPr>
          <p:cNvPr id="4" name="Рисунок 3"/>
          <p:cNvPicPr>
            <a:picLocks noChangeAspect="1"/>
          </p:cNvPicPr>
          <p:nvPr/>
        </p:nvPicPr>
        <p:blipFill rotWithShape="1">
          <a:blip r:embed="rId2">
            <a:extLst>
              <a:ext uri="{28A0092B-C50C-407E-A947-70E740481C1C}">
                <a14:useLocalDpi xmlns:a14="http://schemas.microsoft.com/office/drawing/2010/main" val="0"/>
              </a:ext>
            </a:extLst>
          </a:blip>
          <a:srcRect l="3538" t="7696" r="3516" b="8421"/>
          <a:stretch/>
        </p:blipFill>
        <p:spPr>
          <a:xfrm>
            <a:off x="5580112" y="5812661"/>
            <a:ext cx="3187085" cy="878891"/>
          </a:xfrm>
          <a:prstGeom prst="rect">
            <a:avLst/>
          </a:prstGeom>
        </p:spPr>
      </p:pic>
      <p:pic>
        <p:nvPicPr>
          <p:cNvPr id="6" name="Рисунок 5"/>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l="9325" t="11789" r="32365" b="73401"/>
          <a:stretch/>
        </p:blipFill>
        <p:spPr>
          <a:xfrm>
            <a:off x="523072" y="5950726"/>
            <a:ext cx="3168352" cy="602760"/>
          </a:xfrm>
          <a:prstGeom prst="rect">
            <a:avLst/>
          </a:prstGeom>
        </p:spPr>
      </p:pic>
      <p:pic>
        <p:nvPicPr>
          <p:cNvPr id="7" name="Picture 4" descr="https://upload.wikimedia.org/wikipedia/commons/thumb/7/72/Emblem_of_Roskomnadzor_(web-site).svg/1280px-Emblem_of_Roskomnadzor_(web-site).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28384" y="72985"/>
            <a:ext cx="1020026" cy="1131591"/>
          </a:xfrm>
          <a:prstGeom prst="rect">
            <a:avLst/>
          </a:prstGeom>
          <a:noFill/>
          <a:extLst>
            <a:ext uri="{909E8E84-426E-40DD-AFC4-6F175D3DCCD1}">
              <a14:hiddenFill xmlns:a14="http://schemas.microsoft.com/office/drawing/2010/main">
                <a:solidFill>
                  <a:srgbClr val="FFFFFF"/>
                </a:solidFill>
              </a14:hiddenFill>
            </a:ext>
          </a:extLst>
        </p:spPr>
      </p:pic>
      <p:sp>
        <p:nvSpPr>
          <p:cNvPr id="8" name="Заголовок 1"/>
          <p:cNvSpPr>
            <a:spLocks noGrp="1"/>
          </p:cNvSpPr>
          <p:nvPr>
            <p:ph type="title"/>
          </p:nvPr>
        </p:nvSpPr>
        <p:spPr>
          <a:xfrm>
            <a:off x="104193" y="83495"/>
            <a:ext cx="8291264" cy="864096"/>
          </a:xfrm>
        </p:spPr>
        <p:txBody>
          <a:bodyPr>
            <a:normAutofit/>
          </a:bodyPr>
          <a:lstStyle/>
          <a:p>
            <a:pPr>
              <a:lnSpc>
                <a:spcPct val="150000"/>
              </a:lnSpc>
            </a:pPr>
            <a:r>
              <a:rPr lang="ru-RU" sz="2000" b="1" dirty="0" smtClean="0">
                <a:solidFill>
                  <a:schemeClr val="tx2">
                    <a:lumMod val="75000"/>
                  </a:schemeClr>
                </a:solidFill>
                <a:latin typeface="Arial Narrow" panose="020B0606020202030204" pitchFamily="34" charset="0"/>
              </a:rPr>
              <a:t>СОБЛЮДЕНИЕ ТРЕБОВАНИЙ СТ. 18.1 ФЗ «О ПЕРСОНАЛЬНЫХ ДАННЫХ»</a:t>
            </a:r>
            <a:endParaRPr lang="ru-RU" sz="2000" b="1" dirty="0">
              <a:solidFill>
                <a:schemeClr val="tx2">
                  <a:lumMod val="75000"/>
                </a:schemeClr>
              </a:solidFill>
              <a:latin typeface="Arial Narrow" panose="020B0606020202030204" pitchFamily="34" charset="0"/>
            </a:endParaRPr>
          </a:p>
        </p:txBody>
      </p:sp>
    </p:spTree>
    <p:extLst>
      <p:ext uri="{BB962C8B-B14F-4D97-AF65-F5344CB8AC3E}">
        <p14:creationId xmlns:p14="http://schemas.microsoft.com/office/powerpoint/2010/main" val="2440415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4"/>
          <p:cNvSpPr>
            <a:spLocks noGrp="1"/>
          </p:cNvSpPr>
          <p:nvPr>
            <p:ph idx="1"/>
          </p:nvPr>
        </p:nvSpPr>
        <p:spPr>
          <a:xfrm>
            <a:off x="395536" y="1340768"/>
            <a:ext cx="8229600" cy="4525963"/>
          </a:xfrm>
        </p:spPr>
        <p:txBody>
          <a:bodyPr>
            <a:normAutofit/>
          </a:bodyPr>
          <a:lstStyle/>
          <a:p>
            <a:pPr marL="0" indent="0" algn="just">
              <a:buNone/>
            </a:pPr>
            <a:r>
              <a:rPr lang="ru-RU" sz="1600" dirty="0">
                <a:solidFill>
                  <a:schemeClr val="tx1"/>
                </a:solidFill>
                <a:latin typeface="Arial Narrow" panose="020B0606020202030204" pitchFamily="34" charset="0"/>
              </a:rPr>
              <a:t>• при использовании метрических программ обязательно указание на их использование в документе, определяющем его политику в отношении обработки персональных данных.</a:t>
            </a:r>
          </a:p>
          <a:p>
            <a:pPr marL="0" indent="0" algn="just">
              <a:buNone/>
            </a:pPr>
            <a:endParaRPr lang="ru-RU" sz="1300" dirty="0" smtClean="0">
              <a:solidFill>
                <a:schemeClr val="tx1"/>
              </a:solidFill>
            </a:endParaRPr>
          </a:p>
          <a:p>
            <a:pPr marL="0" indent="0" algn="just">
              <a:buNone/>
            </a:pPr>
            <a:endParaRPr lang="ru-RU" sz="1300" dirty="0">
              <a:solidFill>
                <a:schemeClr val="tx1"/>
              </a:solidFill>
            </a:endParaRPr>
          </a:p>
          <a:p>
            <a:pPr marL="0" indent="0" algn="just">
              <a:buNone/>
            </a:pPr>
            <a:endParaRPr lang="ru-RU" sz="1300" dirty="0" smtClean="0">
              <a:solidFill>
                <a:schemeClr val="tx1"/>
              </a:solidFill>
            </a:endParaRPr>
          </a:p>
          <a:p>
            <a:pPr marL="0" indent="0" algn="just">
              <a:buNone/>
            </a:pPr>
            <a:endParaRPr lang="ru-RU" sz="1300" dirty="0">
              <a:solidFill>
                <a:schemeClr val="tx1"/>
              </a:solidFill>
            </a:endParaRPr>
          </a:p>
          <a:p>
            <a:pPr marL="0" indent="0" algn="just">
              <a:buNone/>
            </a:pPr>
            <a:r>
              <a:rPr lang="ru-RU" sz="1600" dirty="0" smtClean="0">
                <a:solidFill>
                  <a:schemeClr val="tx1"/>
                </a:solidFill>
                <a:latin typeface="Arial Narrow" panose="020B0606020202030204" pitchFamily="34" charset="0"/>
              </a:rPr>
              <a:t>• документ, определяющий политику обработки персональных данных, должен быть размещен на главной странице Интернет-сайта, а также в формах сбора персональных данных</a:t>
            </a:r>
            <a:endParaRPr lang="ru-RU" sz="1600" dirty="0">
              <a:solidFill>
                <a:schemeClr val="tx1"/>
              </a:solidFill>
              <a:latin typeface="Arial Narrow" panose="020B0606020202030204" pitchFamily="34" charset="0"/>
            </a:endParaRPr>
          </a:p>
        </p:txBody>
      </p:sp>
      <p:pic>
        <p:nvPicPr>
          <p:cNvPr id="6" name="Рисунок 5"/>
          <p:cNvPicPr>
            <a:picLocks noChangeAspect="1"/>
          </p:cNvPicPr>
          <p:nvPr/>
        </p:nvPicPr>
        <p:blipFill rotWithShape="1">
          <a:blip r:embed="rId2">
            <a:extLst>
              <a:ext uri="{28A0092B-C50C-407E-A947-70E740481C1C}">
                <a14:useLocalDpi xmlns:a14="http://schemas.microsoft.com/office/drawing/2010/main" val="0"/>
              </a:ext>
            </a:extLst>
          </a:blip>
          <a:srcRect b="3726"/>
          <a:stretch/>
        </p:blipFill>
        <p:spPr>
          <a:xfrm>
            <a:off x="5724128" y="3389795"/>
            <a:ext cx="3103377" cy="2302930"/>
          </a:xfrm>
          <a:prstGeom prst="rect">
            <a:avLst/>
          </a:prstGeom>
        </p:spPr>
      </p:pic>
      <p:pic>
        <p:nvPicPr>
          <p:cNvPr id="4" name="Рисунок 3"/>
          <p:cNvPicPr>
            <a:picLocks noChangeAspect="1"/>
          </p:cNvPicPr>
          <p:nvPr/>
        </p:nvPicPr>
        <p:blipFill rotWithShape="1">
          <a:blip r:embed="rId3">
            <a:extLst>
              <a:ext uri="{28A0092B-C50C-407E-A947-70E740481C1C}">
                <a14:useLocalDpi xmlns:a14="http://schemas.microsoft.com/office/drawing/2010/main" val="0"/>
              </a:ext>
            </a:extLst>
          </a:blip>
          <a:srcRect r="1569" b="57008"/>
          <a:stretch/>
        </p:blipFill>
        <p:spPr>
          <a:xfrm>
            <a:off x="419203" y="3573016"/>
            <a:ext cx="5138198" cy="1212052"/>
          </a:xfrm>
          <a:prstGeom prst="rect">
            <a:avLst/>
          </a:prstGeom>
        </p:spPr>
      </p:pic>
      <p:pic>
        <p:nvPicPr>
          <p:cNvPr id="7" name="Рисунок 6"/>
          <p:cNvPicPr>
            <a:picLocks noChangeAspect="1"/>
          </p:cNvPicPr>
          <p:nvPr/>
        </p:nvPicPr>
        <p:blipFill rotWithShape="1">
          <a:blip r:embed="rId3">
            <a:extLst>
              <a:ext uri="{28A0092B-C50C-407E-A947-70E740481C1C}">
                <a14:useLocalDpi xmlns:a14="http://schemas.microsoft.com/office/drawing/2010/main" val="0"/>
              </a:ext>
            </a:extLst>
          </a:blip>
          <a:srcRect t="90402" r="34508"/>
          <a:stretch/>
        </p:blipFill>
        <p:spPr>
          <a:xfrm>
            <a:off x="421164" y="4785068"/>
            <a:ext cx="4361905" cy="345241"/>
          </a:xfrm>
          <a:prstGeom prst="rect">
            <a:avLst/>
          </a:prstGeom>
        </p:spPr>
      </p:pic>
      <p:pic>
        <p:nvPicPr>
          <p:cNvPr id="8" name="Рисунок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9203" y="1844824"/>
            <a:ext cx="7965841" cy="878639"/>
          </a:xfrm>
          <a:prstGeom prst="rect">
            <a:avLst/>
          </a:prstGeom>
        </p:spPr>
      </p:pic>
      <p:pic>
        <p:nvPicPr>
          <p:cNvPr id="9" name="Picture 4" descr="https://upload.wikimedia.org/wikipedia/commons/thumb/7/72/Emblem_of_Roskomnadzor_(web-site).svg/1280px-Emblem_of_Roskomnadzor_(web-site).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28384" y="72985"/>
            <a:ext cx="1020026" cy="1131591"/>
          </a:xfrm>
          <a:prstGeom prst="rect">
            <a:avLst/>
          </a:prstGeom>
          <a:noFill/>
          <a:extLst>
            <a:ext uri="{909E8E84-426E-40DD-AFC4-6F175D3DCCD1}">
              <a14:hiddenFill xmlns:a14="http://schemas.microsoft.com/office/drawing/2010/main">
                <a:solidFill>
                  <a:srgbClr val="FFFFFF"/>
                </a:solidFill>
              </a14:hiddenFill>
            </a:ext>
          </a:extLst>
        </p:spPr>
      </p:pic>
      <p:sp>
        <p:nvSpPr>
          <p:cNvPr id="10" name="Заголовок 1"/>
          <p:cNvSpPr>
            <a:spLocks noGrp="1"/>
          </p:cNvSpPr>
          <p:nvPr>
            <p:ph type="title"/>
          </p:nvPr>
        </p:nvSpPr>
        <p:spPr>
          <a:xfrm>
            <a:off x="104193" y="83495"/>
            <a:ext cx="8291264" cy="864096"/>
          </a:xfrm>
        </p:spPr>
        <p:txBody>
          <a:bodyPr>
            <a:normAutofit/>
          </a:bodyPr>
          <a:lstStyle/>
          <a:p>
            <a:pPr>
              <a:lnSpc>
                <a:spcPct val="150000"/>
              </a:lnSpc>
            </a:pPr>
            <a:r>
              <a:rPr lang="ru-RU" sz="2000" b="1" dirty="0" smtClean="0">
                <a:solidFill>
                  <a:schemeClr val="tx2">
                    <a:lumMod val="75000"/>
                  </a:schemeClr>
                </a:solidFill>
                <a:latin typeface="Arial Narrow" panose="020B0606020202030204" pitchFamily="34" charset="0"/>
              </a:rPr>
              <a:t>СОБЛЮДЕНИЕ ТРЕБОВАНИЙ СТ. 18.1 ФЗ «О ПЕРСОНАЛЬНЫХ ДАННЫХ»</a:t>
            </a:r>
            <a:endParaRPr lang="ru-RU" sz="2000" b="1" dirty="0">
              <a:solidFill>
                <a:schemeClr val="tx2">
                  <a:lumMod val="75000"/>
                </a:schemeClr>
              </a:solidFill>
              <a:latin typeface="Arial Narrow" panose="020B0606020202030204" pitchFamily="34" charset="0"/>
            </a:endParaRPr>
          </a:p>
        </p:txBody>
      </p:sp>
    </p:spTree>
    <p:extLst>
      <p:ext uri="{BB962C8B-B14F-4D97-AF65-F5344CB8AC3E}">
        <p14:creationId xmlns:p14="http://schemas.microsoft.com/office/powerpoint/2010/main" val="25762533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4"/>
          <p:cNvSpPr>
            <a:spLocks noGrp="1"/>
          </p:cNvSpPr>
          <p:nvPr>
            <p:ph idx="1"/>
          </p:nvPr>
        </p:nvSpPr>
        <p:spPr>
          <a:xfrm>
            <a:off x="308797" y="1340768"/>
            <a:ext cx="8229600" cy="4525963"/>
          </a:xfrm>
        </p:spPr>
        <p:txBody>
          <a:bodyPr>
            <a:noAutofit/>
          </a:bodyPr>
          <a:lstStyle/>
          <a:p>
            <a:pPr marL="0" indent="0" algn="just">
              <a:buNone/>
            </a:pPr>
            <a:r>
              <a:rPr lang="ru-RU" sz="1600" dirty="0">
                <a:solidFill>
                  <a:schemeClr val="tx1"/>
                </a:solidFill>
                <a:latin typeface="Arial Narrow" panose="020B0606020202030204" pitchFamily="34" charset="0"/>
              </a:rPr>
              <a:t>Оператор до начала обработки персональных данных обязан уведомить уполномоченный орган по защите прав субъектов персональных данных о своем намерении осуществлять обработку персональных данных, за исключением </a:t>
            </a:r>
            <a:r>
              <a:rPr lang="ru-RU" sz="1600" dirty="0" smtClean="0">
                <a:solidFill>
                  <a:schemeClr val="tx1"/>
                </a:solidFill>
                <a:latin typeface="Arial Narrow" panose="020B0606020202030204" pitchFamily="34" charset="0"/>
              </a:rPr>
              <a:t>следующих случаев, когда оператор вправе осуществлять без уведомления уполномоченного органа по защите прав субъектов персональных данных обработку персональных данных: </a:t>
            </a:r>
          </a:p>
          <a:p>
            <a:pPr marL="0" indent="0" algn="just">
              <a:buNone/>
            </a:pPr>
            <a:r>
              <a:rPr lang="ru-RU" sz="1600" dirty="0" smtClean="0">
                <a:solidFill>
                  <a:schemeClr val="tx1"/>
                </a:solidFill>
                <a:latin typeface="Arial Narrow" panose="020B0606020202030204" pitchFamily="34" charset="0"/>
              </a:rPr>
              <a:t>• включенные </a:t>
            </a:r>
            <a:r>
              <a:rPr lang="ru-RU" sz="1600" dirty="0">
                <a:solidFill>
                  <a:schemeClr val="tx1"/>
                </a:solidFill>
                <a:latin typeface="Arial Narrow" panose="020B0606020202030204" pitchFamily="34" charset="0"/>
              </a:rPr>
              <a:t>в государственные информационные системы персональных данных, созданные в целях защиты безопасности государства и общественного порядка</a:t>
            </a:r>
            <a:r>
              <a:rPr lang="ru-RU" sz="1600" dirty="0" smtClean="0">
                <a:solidFill>
                  <a:schemeClr val="tx1"/>
                </a:solidFill>
                <a:latin typeface="Arial Narrow" panose="020B0606020202030204" pitchFamily="34" charset="0"/>
              </a:rPr>
              <a:t>; </a:t>
            </a:r>
          </a:p>
          <a:p>
            <a:pPr marL="0" indent="0" algn="just">
              <a:buNone/>
            </a:pPr>
            <a:r>
              <a:rPr lang="ru-RU" sz="1600" dirty="0" smtClean="0">
                <a:solidFill>
                  <a:schemeClr val="tx1"/>
                </a:solidFill>
                <a:latin typeface="Arial Narrow" panose="020B0606020202030204" pitchFamily="34" charset="0"/>
              </a:rPr>
              <a:t>• в </a:t>
            </a:r>
            <a:r>
              <a:rPr lang="ru-RU" sz="1600" dirty="0">
                <a:solidFill>
                  <a:schemeClr val="tx1"/>
                </a:solidFill>
                <a:latin typeface="Arial Narrow" panose="020B0606020202030204" pitchFamily="34" charset="0"/>
              </a:rPr>
              <a:t>случае, если оператор осуществляет деятельность по обработке персональных данных исключительно без использования средств автоматизации;</a:t>
            </a:r>
          </a:p>
          <a:p>
            <a:pPr marL="0" indent="0" algn="just">
              <a:buNone/>
            </a:pPr>
            <a:r>
              <a:rPr lang="ru-RU" sz="1600" dirty="0" smtClean="0">
                <a:solidFill>
                  <a:schemeClr val="tx1"/>
                </a:solidFill>
                <a:latin typeface="Arial Narrow" panose="020B0606020202030204" pitchFamily="34" charset="0"/>
              </a:rPr>
              <a:t>• обрабатываемых </a:t>
            </a:r>
            <a:r>
              <a:rPr lang="ru-RU" sz="1600" dirty="0">
                <a:solidFill>
                  <a:schemeClr val="tx1"/>
                </a:solidFill>
                <a:latin typeface="Arial Narrow" panose="020B0606020202030204" pitchFamily="34" charset="0"/>
              </a:rPr>
              <a:t>в случаях, предусмотренных законодательством Российской Федерации о транспортной безопасности, в целях обеспечения устойчивого и безопасного функционирования транспортного комплекса, защиты интересов личности, общества и государства в сфере транспортного комплекса от актов незаконного </a:t>
            </a:r>
            <a:r>
              <a:rPr lang="ru-RU" sz="1600" dirty="0" smtClean="0">
                <a:solidFill>
                  <a:schemeClr val="tx1"/>
                </a:solidFill>
                <a:latin typeface="Arial Narrow" panose="020B0606020202030204" pitchFamily="34" charset="0"/>
              </a:rPr>
              <a:t>вмешательства</a:t>
            </a:r>
          </a:p>
          <a:p>
            <a:pPr marL="0" indent="0" algn="just">
              <a:buNone/>
            </a:pPr>
            <a:endParaRPr lang="ru-RU" sz="1600" dirty="0" smtClean="0">
              <a:solidFill>
                <a:schemeClr val="tx1"/>
              </a:solidFill>
              <a:latin typeface="Arial Narrow" panose="020B0606020202030204" pitchFamily="34" charset="0"/>
            </a:endParaRPr>
          </a:p>
          <a:p>
            <a:pPr marL="0" indent="0" algn="just">
              <a:buNone/>
            </a:pPr>
            <a:r>
              <a:rPr lang="ru-RU" sz="1600" dirty="0" smtClean="0">
                <a:solidFill>
                  <a:schemeClr val="tx1"/>
                </a:solidFill>
                <a:latin typeface="Arial Narrow" panose="020B0606020202030204" pitchFamily="34" charset="0"/>
              </a:rPr>
              <a:t>Проверить наличие оператора в реестре операторов, осуществляющих обработку персональных данных, можно на Интернет-сайте </a:t>
            </a:r>
            <a:r>
              <a:rPr lang="en-US" sz="1600" dirty="0">
                <a:solidFill>
                  <a:schemeClr val="tx1"/>
                </a:solidFill>
                <a:latin typeface="Arial Narrow" panose="020B0606020202030204" pitchFamily="34" charset="0"/>
              </a:rPr>
              <a:t>https://pd.rkn.gov.ru/operators-registry/operators-list</a:t>
            </a:r>
            <a:r>
              <a:rPr lang="en-US" sz="1600" dirty="0" smtClean="0">
                <a:solidFill>
                  <a:schemeClr val="tx1"/>
                </a:solidFill>
                <a:latin typeface="Arial Narrow" panose="020B0606020202030204" pitchFamily="34" charset="0"/>
              </a:rPr>
              <a:t>/</a:t>
            </a:r>
            <a:endParaRPr lang="ru-RU" sz="1600" dirty="0" smtClean="0">
              <a:solidFill>
                <a:schemeClr val="tx1"/>
              </a:solidFill>
              <a:latin typeface="Arial Narrow" panose="020B0606020202030204" pitchFamily="34" charset="0"/>
            </a:endParaRPr>
          </a:p>
        </p:txBody>
      </p:sp>
      <p:pic>
        <p:nvPicPr>
          <p:cNvPr id="6" name="Picture 4" descr="https://upload.wikimedia.org/wikipedia/commons/thumb/7/72/Emblem_of_Roskomnadzor_(web-site).svg/1280px-Emblem_of_Roskomnadzor_(web-site).sv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28384" y="72985"/>
            <a:ext cx="1020026" cy="1131591"/>
          </a:xfrm>
          <a:prstGeom prst="rect">
            <a:avLst/>
          </a:prstGeom>
          <a:noFill/>
          <a:extLst>
            <a:ext uri="{909E8E84-426E-40DD-AFC4-6F175D3DCCD1}">
              <a14:hiddenFill xmlns:a14="http://schemas.microsoft.com/office/drawing/2010/main">
                <a:solidFill>
                  <a:srgbClr val="FFFFFF"/>
                </a:solidFill>
              </a14:hiddenFill>
            </a:ext>
          </a:extLst>
        </p:spPr>
      </p:pic>
      <p:pic>
        <p:nvPicPr>
          <p:cNvPr id="7" name="Рисунок 6"/>
          <p:cNvPicPr>
            <a:picLocks noChangeAspect="1"/>
          </p:cNvPicPr>
          <p:nvPr/>
        </p:nvPicPr>
        <p:blipFill>
          <a:blip r:embed="rId3">
            <a:extLst>
              <a:ext uri="{BEBA8EAE-BF5A-486C-A8C5-ECC9F3942E4B}">
                <a14:imgProps xmlns:a14="http://schemas.microsoft.com/office/drawing/2010/main">
                  <a14:imgLayer r:embed="rId4">
                    <a14:imgEffect>
                      <a14:backgroundRemoval t="8889" b="88889" l="0" r="99387"/>
                    </a14:imgEffect>
                  </a14:imgLayer>
                </a14:imgProps>
              </a:ext>
              <a:ext uri="{28A0092B-C50C-407E-A947-70E740481C1C}">
                <a14:useLocalDpi xmlns:a14="http://schemas.microsoft.com/office/drawing/2010/main" val="0"/>
              </a:ext>
            </a:extLst>
          </a:blip>
          <a:stretch>
            <a:fillRect/>
          </a:stretch>
        </p:blipFill>
        <p:spPr>
          <a:xfrm>
            <a:off x="672260" y="6059300"/>
            <a:ext cx="7763959" cy="428685"/>
          </a:xfrm>
          <a:prstGeom prst="rect">
            <a:avLst/>
          </a:prstGeom>
        </p:spPr>
      </p:pic>
      <p:sp>
        <p:nvSpPr>
          <p:cNvPr id="8" name="Заголовок 1"/>
          <p:cNvSpPr>
            <a:spLocks noGrp="1"/>
          </p:cNvSpPr>
          <p:nvPr>
            <p:ph type="title"/>
          </p:nvPr>
        </p:nvSpPr>
        <p:spPr>
          <a:xfrm>
            <a:off x="104193" y="83495"/>
            <a:ext cx="8291264" cy="864096"/>
          </a:xfrm>
        </p:spPr>
        <p:txBody>
          <a:bodyPr>
            <a:normAutofit/>
          </a:bodyPr>
          <a:lstStyle/>
          <a:p>
            <a:pPr>
              <a:lnSpc>
                <a:spcPct val="150000"/>
              </a:lnSpc>
            </a:pPr>
            <a:r>
              <a:rPr lang="ru-RU" sz="2000" b="1" dirty="0" smtClean="0">
                <a:solidFill>
                  <a:schemeClr val="tx2">
                    <a:lumMod val="75000"/>
                  </a:schemeClr>
                </a:solidFill>
                <a:latin typeface="Arial Narrow" panose="020B0606020202030204" pitchFamily="34" charset="0"/>
              </a:rPr>
              <a:t>СОБЛЮДЕНИЕ ТРЕБОВАНИЙ СТ. 22 ФЗ «О ПЕРСОНАЛЬНЫХ ДАННЫХ»</a:t>
            </a:r>
            <a:endParaRPr lang="ru-RU" sz="2000" b="1" dirty="0">
              <a:solidFill>
                <a:schemeClr val="tx2">
                  <a:lumMod val="75000"/>
                </a:schemeClr>
              </a:solidFill>
              <a:latin typeface="Arial Narrow" panose="020B0606020202030204" pitchFamily="34" charset="0"/>
            </a:endParaRPr>
          </a:p>
        </p:txBody>
      </p:sp>
    </p:spTree>
    <p:extLst>
      <p:ext uri="{BB962C8B-B14F-4D97-AF65-F5344CB8AC3E}">
        <p14:creationId xmlns:p14="http://schemas.microsoft.com/office/powerpoint/2010/main" val="36319616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4"/>
          <p:cNvSpPr>
            <a:spLocks noGrp="1"/>
          </p:cNvSpPr>
          <p:nvPr>
            <p:ph idx="1"/>
          </p:nvPr>
        </p:nvSpPr>
        <p:spPr>
          <a:xfrm>
            <a:off x="395536" y="980728"/>
            <a:ext cx="8229600" cy="4886003"/>
          </a:xfrm>
        </p:spPr>
        <p:txBody>
          <a:bodyPr>
            <a:normAutofit/>
          </a:bodyPr>
          <a:lstStyle/>
          <a:p>
            <a:pPr marL="0" indent="0" algn="just">
              <a:buNone/>
            </a:pPr>
            <a:r>
              <a:rPr lang="ru-RU" sz="1600" b="1" i="1" dirty="0" smtClean="0">
                <a:solidFill>
                  <a:schemeClr val="tx1"/>
                </a:solidFill>
                <a:latin typeface="Arial Narrow" panose="020B0606020202030204" pitchFamily="34" charset="0"/>
              </a:rPr>
              <a:t>Кроме того, необходимо отметить, что сведения, указанные в реестре операторов, осуществляющих обработку персональных данных, должны соответствовать фактической деятельности оператора, в том числе осуществляемой с помощью Интернет-сайта</a:t>
            </a:r>
          </a:p>
          <a:p>
            <a:pPr marL="0" indent="0" algn="ctr">
              <a:buNone/>
            </a:pPr>
            <a:r>
              <a:rPr lang="ru-RU" sz="1600" dirty="0" smtClean="0">
                <a:solidFill>
                  <a:schemeClr val="tx1"/>
                </a:solidFill>
                <a:latin typeface="Arial Narrow" panose="020B0606020202030204" pitchFamily="34" charset="0"/>
              </a:rPr>
              <a:t>Например, как может выглядеть указание на обработку персональных данных на Интернет-сайтах, в том числе с использованием метрических программ</a:t>
            </a:r>
          </a:p>
          <a:p>
            <a:pPr marL="0" indent="0" algn="ctr">
              <a:buNone/>
            </a:pPr>
            <a:endParaRPr lang="ru-RU" sz="1300" dirty="0">
              <a:solidFill>
                <a:schemeClr val="tx1"/>
              </a:solidFill>
            </a:endParaRPr>
          </a:p>
        </p:txBody>
      </p:sp>
      <p:pic>
        <p:nvPicPr>
          <p:cNvPr id="3" name="Рисунок 2"/>
          <p:cNvPicPr>
            <a:picLocks noChangeAspect="1"/>
          </p:cNvPicPr>
          <p:nvPr/>
        </p:nvPicPr>
        <p:blipFill>
          <a:blip r:embed="rId2">
            <a:extLst>
              <a:ext uri="{BEBA8EAE-BF5A-486C-A8C5-ECC9F3942E4B}">
                <a14:imgProps xmlns:a14="http://schemas.microsoft.com/office/drawing/2010/main">
                  <a14:imgLayer r:embed="rId3">
                    <a14:imgEffect>
                      <a14:backgroundRemoval t="8889" b="88889" l="0" r="99387"/>
                    </a14:imgEffect>
                  </a14:imgLayer>
                </a14:imgProps>
              </a:ext>
              <a:ext uri="{28A0092B-C50C-407E-A947-70E740481C1C}">
                <a14:useLocalDpi xmlns:a14="http://schemas.microsoft.com/office/drawing/2010/main" val="0"/>
              </a:ext>
            </a:extLst>
          </a:blip>
          <a:stretch>
            <a:fillRect/>
          </a:stretch>
        </p:blipFill>
        <p:spPr>
          <a:xfrm>
            <a:off x="672260" y="6059300"/>
            <a:ext cx="7763959" cy="428685"/>
          </a:xfrm>
          <a:prstGeom prst="rect">
            <a:avLst/>
          </a:prstGeom>
        </p:spPr>
      </p:pic>
      <p:pic>
        <p:nvPicPr>
          <p:cNvPr id="6" name="Picture 4" descr="https://upload.wikimedia.org/wikipedia/commons/thumb/7/72/Emblem_of_Roskomnadzor_(web-site).svg/1280px-Emblem_of_Roskomnadzor_(web-site).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28384" y="72985"/>
            <a:ext cx="1020026" cy="1131591"/>
          </a:xfrm>
          <a:prstGeom prst="rect">
            <a:avLst/>
          </a:prstGeom>
          <a:noFill/>
          <a:extLst>
            <a:ext uri="{909E8E84-426E-40DD-AFC4-6F175D3DCCD1}">
              <a14:hiddenFill xmlns:a14="http://schemas.microsoft.com/office/drawing/2010/main">
                <a:solidFill>
                  <a:srgbClr val="FFFFFF"/>
                </a:solidFill>
              </a14:hiddenFill>
            </a:ext>
          </a:extLst>
        </p:spPr>
      </p:pic>
      <p:pic>
        <p:nvPicPr>
          <p:cNvPr id="4" name="Рисунок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9498" y="2636912"/>
            <a:ext cx="7049484" cy="2638793"/>
          </a:xfrm>
          <a:prstGeom prst="rect">
            <a:avLst/>
          </a:prstGeom>
        </p:spPr>
      </p:pic>
      <p:sp>
        <p:nvSpPr>
          <p:cNvPr id="7" name="TextBox 6"/>
          <p:cNvSpPr txBox="1"/>
          <p:nvPr/>
        </p:nvSpPr>
        <p:spPr>
          <a:xfrm>
            <a:off x="1535625" y="5273240"/>
            <a:ext cx="6037229" cy="707886"/>
          </a:xfrm>
          <a:prstGeom prst="rect">
            <a:avLst/>
          </a:prstGeom>
          <a:noFill/>
        </p:spPr>
        <p:txBody>
          <a:bodyPr wrap="none" rtlCol="0">
            <a:spAutoFit/>
          </a:bodyPr>
          <a:lstStyle/>
          <a:p>
            <a:pPr algn="ctr"/>
            <a:r>
              <a:rPr lang="ru-RU" sz="1400" dirty="0" smtClean="0">
                <a:latin typeface="Arial Narrow" panose="020B0606020202030204" pitchFamily="34" charset="0"/>
              </a:rPr>
              <a:t>Цель обработки персональных данных определяется </a:t>
            </a:r>
            <a:r>
              <a:rPr lang="ru-RU" sz="1400" b="1" dirty="0" smtClean="0">
                <a:latin typeface="Arial Narrow" panose="020B0606020202030204" pitchFamily="34" charset="0"/>
              </a:rPr>
              <a:t>самостоятельно </a:t>
            </a:r>
            <a:r>
              <a:rPr lang="ru-RU" sz="1400" dirty="0" smtClean="0">
                <a:latin typeface="Arial Narrow" panose="020B0606020202030204" pitchFamily="34" charset="0"/>
              </a:rPr>
              <a:t>оператором </a:t>
            </a:r>
          </a:p>
          <a:p>
            <a:pPr algn="ctr"/>
            <a:r>
              <a:rPr lang="ru-RU" sz="1400" dirty="0" smtClean="0">
                <a:latin typeface="Arial Narrow" panose="020B0606020202030204" pitchFamily="34" charset="0"/>
              </a:rPr>
              <a:t>по фактической его деятельности на сайте </a:t>
            </a:r>
          </a:p>
          <a:p>
            <a:pPr algn="ctr"/>
            <a:r>
              <a:rPr lang="ru-RU" sz="1200" dirty="0" smtClean="0">
                <a:latin typeface="Arial Narrow" panose="020B0606020202030204" pitchFamily="34" charset="0"/>
              </a:rPr>
              <a:t>(например,, для регистрации на Интернет-сайте и т.п.)</a:t>
            </a:r>
            <a:endParaRPr lang="ru-RU" sz="1200" dirty="0">
              <a:latin typeface="Arial Narrow" panose="020B0606020202030204" pitchFamily="34" charset="0"/>
            </a:endParaRPr>
          </a:p>
        </p:txBody>
      </p:sp>
      <p:sp>
        <p:nvSpPr>
          <p:cNvPr id="9" name="Заголовок 1"/>
          <p:cNvSpPr>
            <a:spLocks noGrp="1"/>
          </p:cNvSpPr>
          <p:nvPr>
            <p:ph type="title"/>
          </p:nvPr>
        </p:nvSpPr>
        <p:spPr>
          <a:xfrm>
            <a:off x="104193" y="83495"/>
            <a:ext cx="8291264" cy="864096"/>
          </a:xfrm>
        </p:spPr>
        <p:txBody>
          <a:bodyPr>
            <a:normAutofit/>
          </a:bodyPr>
          <a:lstStyle/>
          <a:p>
            <a:pPr>
              <a:lnSpc>
                <a:spcPct val="150000"/>
              </a:lnSpc>
            </a:pPr>
            <a:r>
              <a:rPr lang="ru-RU" sz="2000" b="1" dirty="0" smtClean="0">
                <a:solidFill>
                  <a:schemeClr val="tx2">
                    <a:lumMod val="75000"/>
                  </a:schemeClr>
                </a:solidFill>
                <a:latin typeface="Arial Narrow" panose="020B0606020202030204" pitchFamily="34" charset="0"/>
              </a:rPr>
              <a:t>СОБЛЮДЕНИЕ ТРЕБОВАНИЙ СТ. 22 ФЗ «О ПЕРСОНАЛЬНЫХ ДАННЫХ»</a:t>
            </a:r>
            <a:endParaRPr lang="ru-RU" sz="2000" b="1" dirty="0">
              <a:solidFill>
                <a:schemeClr val="tx2">
                  <a:lumMod val="75000"/>
                </a:schemeClr>
              </a:solidFill>
              <a:latin typeface="Arial Narrow" panose="020B0606020202030204" pitchFamily="34" charset="0"/>
            </a:endParaRPr>
          </a:p>
        </p:txBody>
      </p:sp>
    </p:spTree>
    <p:extLst>
      <p:ext uri="{BB962C8B-B14F-4D97-AF65-F5344CB8AC3E}">
        <p14:creationId xmlns:p14="http://schemas.microsoft.com/office/powerpoint/2010/main" val="7297386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179512" y="184470"/>
            <a:ext cx="7560840" cy="830997"/>
          </a:xfrm>
          <a:prstGeom prst="rect">
            <a:avLst/>
          </a:prstGeom>
          <a:noFill/>
        </p:spPr>
        <p:txBody>
          <a:bodyPr wrap="square" lIns="0" tIns="0" rIns="0" bIns="0" rtlCol="0">
            <a:spAutoFit/>
          </a:bodyPr>
          <a:lstStyle/>
          <a:p>
            <a:pPr algn="ctr" defTabSz="0"/>
            <a:r>
              <a:rPr lang="ru-RU" b="1" dirty="0" smtClean="0">
                <a:solidFill>
                  <a:schemeClr val="tx2">
                    <a:lumMod val="75000"/>
                  </a:schemeClr>
                </a:solidFill>
                <a:latin typeface="Arial Narrow" panose="020B0606020202030204" pitchFamily="34" charset="0"/>
              </a:rPr>
              <a:t>НАРУШЕНИЯ ТРЕБОВАНИЙ ПО РАЗМЕЩЕНИЮ ДОКУМЕНТА, ОПРЕДЕЛЯЮЩЕГО ПОЛИТИКУ ОПЕРАТОРА В ОТНОШЕНИИ ОБРАБОТКИ ПЕРСОНАЛЬНЫХ ДАННЫХ</a:t>
            </a:r>
            <a:endParaRPr lang="ru-RU" b="1" dirty="0">
              <a:solidFill>
                <a:schemeClr val="tx2">
                  <a:lumMod val="75000"/>
                </a:schemeClr>
              </a:solidFill>
              <a:latin typeface="Arial Narrow" panose="020B0606020202030204" pitchFamily="34" charset="0"/>
            </a:endParaRPr>
          </a:p>
        </p:txBody>
      </p:sp>
      <p:pic>
        <p:nvPicPr>
          <p:cNvPr id="10" name="Picture 4" descr="https://upload.wikimedia.org/wikipedia/commons/thumb/7/72/Emblem_of_Roskomnadzor_(web-site).svg/1280px-Emblem_of_Roskomnadzor_(web-site).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30708" y="106837"/>
            <a:ext cx="996469" cy="1105458"/>
          </a:xfrm>
          <a:prstGeom prst="rect">
            <a:avLst/>
          </a:prstGeom>
          <a:noFill/>
          <a:extLst>
            <a:ext uri="{909E8E84-426E-40DD-AFC4-6F175D3DCCD1}">
              <a14:hiddenFill xmlns:a14="http://schemas.microsoft.com/office/drawing/2010/main">
                <a:solidFill>
                  <a:srgbClr val="FFFFFF"/>
                </a:solidFill>
              </a14:hiddenFill>
            </a:ext>
          </a:extLst>
        </p:spPr>
      </p:pic>
      <p:sp>
        <p:nvSpPr>
          <p:cNvPr id="3" name="Номер слайда 2"/>
          <p:cNvSpPr>
            <a:spLocks noGrp="1"/>
          </p:cNvSpPr>
          <p:nvPr>
            <p:ph type="sldNum" sz="quarter" idx="12"/>
          </p:nvPr>
        </p:nvSpPr>
        <p:spPr/>
        <p:txBody>
          <a:bodyPr/>
          <a:lstStyle/>
          <a:p>
            <a:fld id="{B19B0651-EE4F-4900-A07F-96A6BFA9D0F0}" type="slidenum">
              <a:rPr lang="ru-RU" smtClean="0"/>
              <a:t>25</a:t>
            </a:fld>
            <a:endParaRPr lang="ru-RU"/>
          </a:p>
        </p:txBody>
      </p:sp>
      <p:pic>
        <p:nvPicPr>
          <p:cNvPr id="5122"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7013" t="29092" r="23118" b="11688"/>
          <a:stretch/>
        </p:blipFill>
        <p:spPr bwMode="auto">
          <a:xfrm>
            <a:off x="-535" y="1484784"/>
            <a:ext cx="9027712" cy="46475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2315003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179512" y="184470"/>
            <a:ext cx="7416824" cy="830997"/>
          </a:xfrm>
          <a:prstGeom prst="rect">
            <a:avLst/>
          </a:prstGeom>
          <a:noFill/>
        </p:spPr>
        <p:txBody>
          <a:bodyPr wrap="square" lIns="0" tIns="0" rIns="0" bIns="0" rtlCol="0">
            <a:spAutoFit/>
          </a:bodyPr>
          <a:lstStyle/>
          <a:p>
            <a:pPr algn="ctr" defTabSz="0"/>
            <a:endParaRPr lang="ru-RU" b="1" dirty="0" smtClean="0">
              <a:solidFill>
                <a:schemeClr val="tx1">
                  <a:lumMod val="95000"/>
                  <a:lumOff val="5000"/>
                </a:schemeClr>
              </a:solidFill>
              <a:latin typeface="Arial Narrow" panose="020B0606020202030204" pitchFamily="34" charset="0"/>
            </a:endParaRPr>
          </a:p>
          <a:p>
            <a:pPr algn="ctr" defTabSz="0"/>
            <a:r>
              <a:rPr lang="ru-RU" b="1" dirty="0" smtClean="0">
                <a:solidFill>
                  <a:schemeClr val="tx2">
                    <a:lumMod val="75000"/>
                  </a:schemeClr>
                </a:solidFill>
                <a:latin typeface="Arial Narrow" panose="020B0606020202030204" pitchFamily="34" charset="0"/>
              </a:rPr>
              <a:t>НАРУШЕНИЯ, СВЯЗАННЫЕ С ПРАВОВЫМИ ОСНОВАНИЯМИ СБОРА И ОБРАБОТКИ ПЕРСОНАЛЬНЫХ ДАННЫХ</a:t>
            </a:r>
            <a:endParaRPr lang="ru-RU" b="1" dirty="0">
              <a:solidFill>
                <a:schemeClr val="tx2">
                  <a:lumMod val="75000"/>
                </a:schemeClr>
              </a:solidFill>
              <a:latin typeface="Arial Narrow" panose="020B0606020202030204" pitchFamily="34" charset="0"/>
            </a:endParaRPr>
          </a:p>
        </p:txBody>
      </p:sp>
      <p:pic>
        <p:nvPicPr>
          <p:cNvPr id="9" name="Picture 4" descr="https://upload.wikimedia.org/wikipedia/commons/thumb/7/72/Emblem_of_Roskomnadzor_(web-site).svg/1280px-Emblem_of_Roskomnadzor_(web-site).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30708" y="106837"/>
            <a:ext cx="996469" cy="1105458"/>
          </a:xfrm>
          <a:prstGeom prst="rect">
            <a:avLst/>
          </a:prstGeom>
          <a:noFill/>
          <a:extLst>
            <a:ext uri="{909E8E84-426E-40DD-AFC4-6F175D3DCCD1}">
              <a14:hiddenFill xmlns:a14="http://schemas.microsoft.com/office/drawing/2010/main">
                <a:solidFill>
                  <a:srgbClr val="FFFFFF"/>
                </a:solidFill>
              </a14:hiddenFill>
            </a:ext>
          </a:extLst>
        </p:spPr>
      </p:pic>
      <p:sp>
        <p:nvSpPr>
          <p:cNvPr id="3" name="Номер слайда 2"/>
          <p:cNvSpPr>
            <a:spLocks noGrp="1"/>
          </p:cNvSpPr>
          <p:nvPr>
            <p:ph type="sldNum" sz="quarter" idx="12"/>
          </p:nvPr>
        </p:nvSpPr>
        <p:spPr/>
        <p:txBody>
          <a:bodyPr/>
          <a:lstStyle/>
          <a:p>
            <a:fld id="{B19B0651-EE4F-4900-A07F-96A6BFA9D0F0}" type="slidenum">
              <a:rPr lang="ru-RU" smtClean="0"/>
              <a:t>26</a:t>
            </a:fld>
            <a:endParaRPr lang="ru-RU"/>
          </a:p>
        </p:txBody>
      </p:sp>
      <p:pic>
        <p:nvPicPr>
          <p:cNvPr id="614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6493" t="29553" r="22857" b="11227"/>
          <a:stretch/>
        </p:blipFill>
        <p:spPr bwMode="auto">
          <a:xfrm>
            <a:off x="179511" y="1412776"/>
            <a:ext cx="8847665" cy="47238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137251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179512" y="184470"/>
            <a:ext cx="7416824" cy="830997"/>
          </a:xfrm>
          <a:prstGeom prst="rect">
            <a:avLst/>
          </a:prstGeom>
          <a:noFill/>
        </p:spPr>
        <p:txBody>
          <a:bodyPr wrap="square" lIns="0" tIns="0" rIns="0" bIns="0" rtlCol="0">
            <a:spAutoFit/>
          </a:bodyPr>
          <a:lstStyle/>
          <a:p>
            <a:pPr algn="ctr" defTabSz="0"/>
            <a:endParaRPr lang="ru-RU" b="1" dirty="0" smtClean="0">
              <a:solidFill>
                <a:schemeClr val="tx1">
                  <a:lumMod val="95000"/>
                  <a:lumOff val="5000"/>
                </a:schemeClr>
              </a:solidFill>
              <a:latin typeface="Arial Narrow" panose="020B0606020202030204" pitchFamily="34" charset="0"/>
            </a:endParaRPr>
          </a:p>
          <a:p>
            <a:pPr algn="ctr" defTabSz="0"/>
            <a:r>
              <a:rPr lang="ru-RU" b="1" dirty="0" smtClean="0">
                <a:solidFill>
                  <a:schemeClr val="tx2">
                    <a:lumMod val="75000"/>
                  </a:schemeClr>
                </a:solidFill>
                <a:latin typeface="Arial Narrow" panose="020B0606020202030204" pitchFamily="34" charset="0"/>
              </a:rPr>
              <a:t>НЕСОБЛЮДЕНИЕ ТРЕБОВАНИЙ ПО ЛОКАЛИЗАЦИИ БД И ТРАНСГРАНИЧНОЙ ПЕРЕДАЧЕ ПЕРСОНАЛЬНЫХ ДАННЫХ</a:t>
            </a:r>
            <a:endParaRPr lang="ru-RU" b="1" dirty="0">
              <a:solidFill>
                <a:schemeClr val="tx2">
                  <a:lumMod val="75000"/>
                </a:schemeClr>
              </a:solidFill>
              <a:latin typeface="Arial Narrow" panose="020B0606020202030204" pitchFamily="34" charset="0"/>
            </a:endParaRPr>
          </a:p>
        </p:txBody>
      </p:sp>
      <p:pic>
        <p:nvPicPr>
          <p:cNvPr id="9" name="Picture 4" descr="https://upload.wikimedia.org/wikipedia/commons/thumb/7/72/Emblem_of_Roskomnadzor_(web-site).svg/1280px-Emblem_of_Roskomnadzor_(web-site).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30708" y="106837"/>
            <a:ext cx="996469" cy="1105458"/>
          </a:xfrm>
          <a:prstGeom prst="rect">
            <a:avLst/>
          </a:prstGeom>
          <a:noFill/>
          <a:extLst>
            <a:ext uri="{909E8E84-426E-40DD-AFC4-6F175D3DCCD1}">
              <a14:hiddenFill xmlns:a14="http://schemas.microsoft.com/office/drawing/2010/main">
                <a:solidFill>
                  <a:srgbClr val="FFFFFF"/>
                </a:solidFill>
              </a14:hiddenFill>
            </a:ext>
          </a:extLst>
        </p:spPr>
      </p:pic>
      <p:sp>
        <p:nvSpPr>
          <p:cNvPr id="3" name="Номер слайда 2"/>
          <p:cNvSpPr>
            <a:spLocks noGrp="1"/>
          </p:cNvSpPr>
          <p:nvPr>
            <p:ph type="sldNum" sz="quarter" idx="12"/>
          </p:nvPr>
        </p:nvSpPr>
        <p:spPr/>
        <p:txBody>
          <a:bodyPr/>
          <a:lstStyle/>
          <a:p>
            <a:fld id="{B19B0651-EE4F-4900-A07F-96A6BFA9D0F0}" type="slidenum">
              <a:rPr lang="ru-RU" smtClean="0"/>
              <a:t>27</a:t>
            </a:fld>
            <a:endParaRPr lang="ru-RU"/>
          </a:p>
        </p:txBody>
      </p:sp>
      <p:pic>
        <p:nvPicPr>
          <p:cNvPr id="717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6882" t="29899" r="23118" b="10534"/>
          <a:stretch/>
        </p:blipFill>
        <p:spPr bwMode="auto">
          <a:xfrm>
            <a:off x="85010" y="1412776"/>
            <a:ext cx="9058990" cy="46875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275969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212177" y="120957"/>
            <a:ext cx="7426520" cy="1169551"/>
          </a:xfrm>
          <a:prstGeom prst="rect">
            <a:avLst/>
          </a:prstGeom>
          <a:noFill/>
        </p:spPr>
        <p:txBody>
          <a:bodyPr wrap="square" lIns="0" tIns="0" rIns="0" bIns="0" rtlCol="0">
            <a:spAutoFit/>
          </a:bodyPr>
          <a:lstStyle/>
          <a:p>
            <a:pPr algn="ctr" defTabSz="0"/>
            <a:r>
              <a:rPr lang="ru-RU" sz="2000" b="1" dirty="0" smtClean="0">
                <a:solidFill>
                  <a:schemeClr val="tx2">
                    <a:lumMod val="75000"/>
                  </a:schemeClr>
                </a:solidFill>
                <a:latin typeface="Arial Narrow" panose="020B0606020202030204" pitchFamily="34" charset="0"/>
              </a:rPr>
              <a:t>СТАТИСТИКА ПО ХАРАКТЕРНЫМ НАРУШЕНИЯМ, ВЫЯВЛЕННЫМ В ХОДЕ ПРОВЕДЕНИЯ КОНТРОЛЯ БЕЗ ВЗАИМОДЕЙСТВИЯ С КОНТРОЛИРУЕМЫМ ЛИЦОМ</a:t>
            </a:r>
          </a:p>
          <a:p>
            <a:pPr algn="ctr" defTabSz="0"/>
            <a:endParaRPr lang="ru-RU" sz="1600" b="1" dirty="0">
              <a:solidFill>
                <a:srgbClr val="1D70B7"/>
              </a:solidFill>
              <a:latin typeface="Arial Narrow" panose="020B0606020202030204" pitchFamily="34" charset="0"/>
            </a:endParaRPr>
          </a:p>
        </p:txBody>
      </p:sp>
      <p:graphicFrame>
        <p:nvGraphicFramePr>
          <p:cNvPr id="4" name="Диаграмма 3"/>
          <p:cNvGraphicFramePr/>
          <p:nvPr>
            <p:extLst>
              <p:ext uri="{D42A27DB-BD31-4B8C-83A1-F6EECF244321}">
                <p14:modId xmlns:p14="http://schemas.microsoft.com/office/powerpoint/2010/main" val="921993729"/>
              </p:ext>
            </p:extLst>
          </p:nvPr>
        </p:nvGraphicFramePr>
        <p:xfrm>
          <a:off x="0" y="665236"/>
          <a:ext cx="5148064" cy="4422802"/>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5148466" y="1083381"/>
            <a:ext cx="3303049" cy="1384995"/>
          </a:xfrm>
          <a:prstGeom prst="rect">
            <a:avLst/>
          </a:prstGeom>
          <a:noFill/>
        </p:spPr>
        <p:txBody>
          <a:bodyPr wrap="square" rtlCol="0">
            <a:spAutoFit/>
          </a:bodyPr>
          <a:lstStyle/>
          <a:p>
            <a:pPr algn="just"/>
            <a:r>
              <a:rPr lang="ru-RU" sz="1400" dirty="0" smtClean="0">
                <a:latin typeface="Arial Narrow" panose="020B0606020202030204" pitchFamily="34" charset="0"/>
                <a:cs typeface="Times New Roman" panose="02020603050405020304" pitchFamily="18" charset="0"/>
              </a:rPr>
              <a:t>• </a:t>
            </a:r>
            <a:r>
              <a:rPr lang="ru-RU" sz="1400" dirty="0" smtClean="0">
                <a:effectLst>
                  <a:outerShdw blurRad="38100" dist="38100" dir="2700000" algn="tl">
                    <a:srgbClr val="000000">
                      <a:alpha val="43137"/>
                    </a:srgbClr>
                  </a:outerShdw>
                </a:effectLst>
                <a:latin typeface="Arial Narrow" panose="020B0606020202030204" pitchFamily="34" charset="0"/>
                <a:cs typeface="Times New Roman" panose="02020603050405020304" pitchFamily="18" charset="0"/>
              </a:rPr>
              <a:t>ч. 1 ст. 6 </a:t>
            </a:r>
            <a:r>
              <a:rPr lang="ru-RU" sz="1400" dirty="0" smtClean="0">
                <a:latin typeface="Arial Narrow" panose="020B0606020202030204" pitchFamily="34" charset="0"/>
                <a:cs typeface="Times New Roman" panose="02020603050405020304" pitchFamily="18" charset="0"/>
              </a:rPr>
              <a:t>– отсутствие согласия на обработку персональных данных в формах сбора персональных данных (например, при регистрации, при оставлении отзыва и т.п.), в том числе с использованием </a:t>
            </a:r>
            <a:r>
              <a:rPr lang="ru-RU" sz="1400" dirty="0" err="1" smtClean="0">
                <a:latin typeface="Arial Narrow" panose="020B0606020202030204" pitchFamily="34" charset="0"/>
                <a:cs typeface="Times New Roman" panose="02020603050405020304" pitchFamily="18" charset="0"/>
              </a:rPr>
              <a:t>Яндекс.Метрики</a:t>
            </a:r>
            <a:endParaRPr lang="ru-RU" sz="1400" dirty="0">
              <a:latin typeface="Arial Narrow" panose="020B0606020202030204" pitchFamily="34" charset="0"/>
              <a:cs typeface="Times New Roman" panose="02020603050405020304" pitchFamily="18" charset="0"/>
            </a:endParaRPr>
          </a:p>
        </p:txBody>
      </p:sp>
      <p:sp>
        <p:nvSpPr>
          <p:cNvPr id="6" name="TextBox 5"/>
          <p:cNvSpPr txBox="1"/>
          <p:nvPr/>
        </p:nvSpPr>
        <p:spPr>
          <a:xfrm>
            <a:off x="5148466" y="2683819"/>
            <a:ext cx="3096344" cy="1169551"/>
          </a:xfrm>
          <a:prstGeom prst="rect">
            <a:avLst/>
          </a:prstGeom>
          <a:noFill/>
        </p:spPr>
        <p:txBody>
          <a:bodyPr wrap="square" rtlCol="0">
            <a:spAutoFit/>
          </a:bodyPr>
          <a:lstStyle/>
          <a:p>
            <a:pPr algn="just"/>
            <a:r>
              <a:rPr lang="ru-RU" sz="1400" dirty="0" smtClean="0">
                <a:latin typeface="Arial Narrow" panose="020B0606020202030204" pitchFamily="34" charset="0"/>
                <a:cs typeface="Times New Roman" panose="02020603050405020304" pitchFamily="18" charset="0"/>
              </a:rPr>
              <a:t>• </a:t>
            </a:r>
            <a:r>
              <a:rPr lang="ru-RU" sz="1400" dirty="0" smtClean="0">
                <a:effectLst>
                  <a:outerShdw blurRad="38100" dist="38100" dir="2700000" algn="tl">
                    <a:srgbClr val="000000">
                      <a:alpha val="43137"/>
                    </a:srgbClr>
                  </a:outerShdw>
                </a:effectLst>
                <a:latin typeface="Arial Narrow" panose="020B0606020202030204" pitchFamily="34" charset="0"/>
                <a:cs typeface="Times New Roman" panose="02020603050405020304" pitchFamily="18" charset="0"/>
              </a:rPr>
              <a:t>ч. 2 ст. 18.1 </a:t>
            </a:r>
            <a:r>
              <a:rPr lang="ru-RU" sz="1400" dirty="0" smtClean="0">
                <a:latin typeface="Arial Narrow" panose="020B0606020202030204" pitchFamily="34" charset="0"/>
                <a:cs typeface="Times New Roman" panose="02020603050405020304" pitchFamily="18" charset="0"/>
              </a:rPr>
              <a:t>– отсутствие документа, определяющего политику в отношении обработки персональных данных на Интернет-сайте, в том числе в формах сбора персональных данных</a:t>
            </a:r>
            <a:endParaRPr lang="ru-RU" sz="1400" dirty="0">
              <a:latin typeface="Arial Narrow" panose="020B0606020202030204" pitchFamily="34" charset="0"/>
              <a:cs typeface="Times New Roman" panose="02020603050405020304" pitchFamily="18" charset="0"/>
            </a:endParaRPr>
          </a:p>
        </p:txBody>
      </p:sp>
      <p:sp>
        <p:nvSpPr>
          <p:cNvPr id="7" name="TextBox 6"/>
          <p:cNvSpPr txBox="1"/>
          <p:nvPr/>
        </p:nvSpPr>
        <p:spPr>
          <a:xfrm>
            <a:off x="2771800" y="4379240"/>
            <a:ext cx="5990131" cy="954107"/>
          </a:xfrm>
          <a:prstGeom prst="rect">
            <a:avLst/>
          </a:prstGeom>
          <a:noFill/>
        </p:spPr>
        <p:txBody>
          <a:bodyPr wrap="square" rtlCol="0">
            <a:spAutoFit/>
          </a:bodyPr>
          <a:lstStyle/>
          <a:p>
            <a:pPr algn="just"/>
            <a:r>
              <a:rPr lang="ru-RU" sz="1400" dirty="0" smtClean="0">
                <a:latin typeface="Arial Narrow" panose="020B0606020202030204" pitchFamily="34" charset="0"/>
                <a:cs typeface="Times New Roman" panose="02020603050405020304" pitchFamily="18" charset="0"/>
              </a:rPr>
              <a:t>• </a:t>
            </a:r>
            <a:r>
              <a:rPr lang="ru-RU" sz="1400" dirty="0" smtClean="0">
                <a:effectLst>
                  <a:outerShdw blurRad="38100" dist="38100" dir="2700000" algn="tl">
                    <a:srgbClr val="000000">
                      <a:alpha val="43137"/>
                    </a:srgbClr>
                  </a:outerShdw>
                </a:effectLst>
                <a:latin typeface="Arial Narrow" panose="020B0606020202030204" pitchFamily="34" charset="0"/>
                <a:cs typeface="Times New Roman" panose="02020603050405020304" pitchFamily="18" charset="0"/>
              </a:rPr>
              <a:t>ст. 22 </a:t>
            </a:r>
            <a:r>
              <a:rPr lang="ru-RU" sz="1400" dirty="0" smtClean="0">
                <a:latin typeface="Arial Narrow" panose="020B0606020202030204" pitchFamily="34" charset="0"/>
                <a:cs typeface="Times New Roman" panose="02020603050405020304" pitchFamily="18" charset="0"/>
              </a:rPr>
              <a:t>– отсутствие оператора в реестре операторов, осуществляющих обработку персональных данных/отсутствие сведения о целях сбора персональных данных при помощи сети «Интернет» в ранее поданном уведомление об обработке (о намерении осуществлять обработку) персональных данных</a:t>
            </a:r>
            <a:endParaRPr lang="ru-RU" sz="1400" dirty="0">
              <a:latin typeface="Arial Narrow" panose="020B0606020202030204" pitchFamily="34" charset="0"/>
              <a:cs typeface="Times New Roman" panose="02020603050405020304" pitchFamily="18" charset="0"/>
            </a:endParaRPr>
          </a:p>
        </p:txBody>
      </p:sp>
      <p:sp>
        <p:nvSpPr>
          <p:cNvPr id="8" name="TextBox 7"/>
          <p:cNvSpPr txBox="1"/>
          <p:nvPr/>
        </p:nvSpPr>
        <p:spPr>
          <a:xfrm>
            <a:off x="179511" y="5548791"/>
            <a:ext cx="8703649" cy="738664"/>
          </a:xfrm>
          <a:prstGeom prst="rect">
            <a:avLst/>
          </a:prstGeom>
          <a:noFill/>
        </p:spPr>
        <p:txBody>
          <a:bodyPr wrap="square" rtlCol="0">
            <a:spAutoFit/>
          </a:bodyPr>
          <a:lstStyle/>
          <a:p>
            <a:pPr algn="just"/>
            <a:r>
              <a:rPr lang="ru-RU" sz="1400" dirty="0" smtClean="0">
                <a:latin typeface="Arial Narrow" panose="020B0606020202030204" pitchFamily="34" charset="0"/>
                <a:cs typeface="Times New Roman" panose="02020603050405020304" pitchFamily="18" charset="0"/>
              </a:rPr>
              <a:t>• </a:t>
            </a:r>
            <a:r>
              <a:rPr lang="ru-RU" sz="1400" dirty="0" smtClean="0">
                <a:effectLst>
                  <a:outerShdw blurRad="38100" dist="38100" dir="2700000" algn="tl">
                    <a:srgbClr val="000000">
                      <a:alpha val="43137"/>
                    </a:srgbClr>
                  </a:outerShdw>
                </a:effectLst>
                <a:latin typeface="Arial Narrow" panose="020B0606020202030204" pitchFamily="34" charset="0"/>
                <a:cs typeface="Times New Roman" panose="02020603050405020304" pitchFamily="18" charset="0"/>
              </a:rPr>
              <a:t>ст. 10.1 </a:t>
            </a:r>
            <a:r>
              <a:rPr lang="ru-RU" sz="1400" dirty="0" smtClean="0">
                <a:latin typeface="Arial Narrow" panose="020B0606020202030204" pitchFamily="34" charset="0"/>
                <a:cs typeface="Times New Roman" panose="02020603050405020304" pitchFamily="18" charset="0"/>
              </a:rPr>
              <a:t>– распространение персональных данных посредством Интернет-сайта (</a:t>
            </a:r>
            <a:r>
              <a:rPr lang="ru-RU" sz="1400" i="1" dirty="0" smtClean="0">
                <a:latin typeface="Arial Narrow" panose="020B0606020202030204" pitchFamily="34" charset="0"/>
                <a:cs typeface="Times New Roman" panose="02020603050405020304" pitchFamily="18" charset="0"/>
              </a:rPr>
              <a:t>например, при размещении сведений о почетных гражданах (включая их </a:t>
            </a:r>
            <a:r>
              <a:rPr lang="ru-RU" sz="1400" i="1" dirty="0" smtClean="0">
                <a:latin typeface="Arial Narrow" panose="020B0606020202030204" pitchFamily="34" charset="0"/>
                <a:cs typeface="Times New Roman" panose="02020603050405020304" pitchFamily="18" charset="0"/>
              </a:rPr>
              <a:t>фотоизображение)</a:t>
            </a:r>
            <a:r>
              <a:rPr lang="ru-RU" sz="1400" dirty="0" smtClean="0">
                <a:latin typeface="Arial Narrow" panose="020B0606020202030204" pitchFamily="34" charset="0"/>
                <a:cs typeface="Times New Roman" panose="02020603050405020304" pitchFamily="18" charset="0"/>
              </a:rPr>
              <a:t> </a:t>
            </a:r>
            <a:r>
              <a:rPr lang="ru-RU" sz="1400" dirty="0" smtClean="0">
                <a:latin typeface="Arial Narrow" panose="020B0606020202030204" pitchFamily="34" charset="0"/>
                <a:cs typeface="Times New Roman" panose="02020603050405020304" pitchFamily="18" charset="0"/>
              </a:rPr>
              <a:t>в отсутствие их согласия на обработку персональных данных, разрешенных субъектом персональных данных для распространения)</a:t>
            </a:r>
            <a:endParaRPr lang="ru-RU" sz="1400" dirty="0">
              <a:latin typeface="Arial Narrow" panose="020B0606020202030204" pitchFamily="34" charset="0"/>
              <a:cs typeface="Times New Roman" panose="02020603050405020304" pitchFamily="18" charset="0"/>
            </a:endParaRPr>
          </a:p>
        </p:txBody>
      </p:sp>
      <p:sp>
        <p:nvSpPr>
          <p:cNvPr id="2" name="TextBox 1"/>
          <p:cNvSpPr txBox="1"/>
          <p:nvPr/>
        </p:nvSpPr>
        <p:spPr>
          <a:xfrm>
            <a:off x="39042" y="4562328"/>
            <a:ext cx="2377574" cy="830997"/>
          </a:xfrm>
          <a:prstGeom prst="rect">
            <a:avLst/>
          </a:prstGeom>
          <a:noFill/>
        </p:spPr>
        <p:txBody>
          <a:bodyPr wrap="none" rtlCol="0">
            <a:spAutoFit/>
          </a:bodyPr>
          <a:lstStyle/>
          <a:p>
            <a:r>
              <a:rPr lang="ru-RU" sz="1600" dirty="0" smtClean="0">
                <a:effectLst>
                  <a:outerShdw blurRad="38100" dist="38100" dir="2700000" algn="tl">
                    <a:srgbClr val="000000">
                      <a:alpha val="43137"/>
                    </a:srgbClr>
                  </a:outerShdw>
                </a:effectLst>
                <a:latin typeface="Arial Narrow" panose="020B0606020202030204" pitchFamily="34" charset="0"/>
                <a:cs typeface="Times New Roman" panose="02020603050405020304" pitchFamily="18" charset="0"/>
              </a:rPr>
              <a:t>Всего за 2024 год </a:t>
            </a:r>
          </a:p>
          <a:p>
            <a:r>
              <a:rPr lang="ru-RU" sz="1600" dirty="0" smtClean="0">
                <a:effectLst>
                  <a:outerShdw blurRad="38100" dist="38100" dir="2700000" algn="tl">
                    <a:srgbClr val="000000">
                      <a:alpha val="43137"/>
                    </a:srgbClr>
                  </a:outerShdw>
                </a:effectLst>
                <a:latin typeface="Arial Narrow" panose="020B0606020202030204" pitchFamily="34" charset="0"/>
                <a:cs typeface="Times New Roman" panose="02020603050405020304" pitchFamily="18" charset="0"/>
              </a:rPr>
              <a:t>выявлено </a:t>
            </a:r>
            <a:r>
              <a:rPr lang="ru-RU" sz="1600" b="1" dirty="0" smtClean="0">
                <a:effectLst>
                  <a:outerShdw blurRad="38100" dist="38100" dir="2700000" algn="tl">
                    <a:srgbClr val="000000">
                      <a:alpha val="43137"/>
                    </a:srgbClr>
                  </a:outerShdw>
                </a:effectLst>
                <a:latin typeface="Arial Narrow" panose="020B0606020202030204" pitchFamily="34" charset="0"/>
                <a:cs typeface="Times New Roman" panose="02020603050405020304" pitchFamily="18" charset="0"/>
              </a:rPr>
              <a:t>65</a:t>
            </a:r>
            <a:r>
              <a:rPr lang="ru-RU" sz="1600" dirty="0" smtClean="0">
                <a:effectLst>
                  <a:outerShdw blurRad="38100" dist="38100" dir="2700000" algn="tl">
                    <a:srgbClr val="000000">
                      <a:alpha val="43137"/>
                    </a:srgbClr>
                  </a:outerShdw>
                </a:effectLst>
                <a:latin typeface="Arial Narrow" panose="020B0606020202030204" pitchFamily="34" charset="0"/>
                <a:cs typeface="Times New Roman" panose="02020603050405020304" pitchFamily="18" charset="0"/>
              </a:rPr>
              <a:t> </a:t>
            </a:r>
            <a:r>
              <a:rPr lang="ru-RU" sz="1600" dirty="0" smtClean="0">
                <a:effectLst>
                  <a:outerShdw blurRad="38100" dist="38100" dir="2700000" algn="tl">
                    <a:srgbClr val="000000">
                      <a:alpha val="43137"/>
                    </a:srgbClr>
                  </a:outerShdw>
                </a:effectLst>
                <a:latin typeface="Arial Narrow" panose="020B0606020202030204" pitchFamily="34" charset="0"/>
                <a:cs typeface="Times New Roman" panose="02020603050405020304" pitchFamily="18" charset="0"/>
              </a:rPr>
              <a:t>нарушений у</a:t>
            </a:r>
            <a:r>
              <a:rPr lang="ru-RU" sz="1600" b="1" dirty="0" smtClean="0">
                <a:effectLst>
                  <a:outerShdw blurRad="38100" dist="38100" dir="2700000" algn="tl">
                    <a:srgbClr val="000000">
                      <a:alpha val="43137"/>
                    </a:srgbClr>
                  </a:outerShdw>
                </a:effectLst>
                <a:latin typeface="Arial Narrow" panose="020B0606020202030204" pitchFamily="34" charset="0"/>
                <a:cs typeface="Times New Roman" panose="02020603050405020304" pitchFamily="18" charset="0"/>
              </a:rPr>
              <a:t> </a:t>
            </a:r>
          </a:p>
          <a:p>
            <a:r>
              <a:rPr lang="ru-RU" sz="1600" b="1" dirty="0" smtClean="0">
                <a:effectLst>
                  <a:outerShdw blurRad="38100" dist="38100" dir="2700000" algn="tl">
                    <a:srgbClr val="000000">
                      <a:alpha val="43137"/>
                    </a:srgbClr>
                  </a:outerShdw>
                </a:effectLst>
                <a:latin typeface="Arial Narrow" panose="020B0606020202030204" pitchFamily="34" charset="0"/>
                <a:cs typeface="Times New Roman" panose="02020603050405020304" pitchFamily="18" charset="0"/>
              </a:rPr>
              <a:t>29 </a:t>
            </a:r>
            <a:r>
              <a:rPr lang="ru-RU" sz="1600" dirty="0" smtClean="0">
                <a:effectLst>
                  <a:outerShdw blurRad="38100" dist="38100" dir="2700000" algn="tl">
                    <a:srgbClr val="000000">
                      <a:alpha val="43137"/>
                    </a:srgbClr>
                  </a:outerShdw>
                </a:effectLst>
                <a:latin typeface="Arial Narrow" panose="020B0606020202030204" pitchFamily="34" charset="0"/>
                <a:cs typeface="Times New Roman" panose="02020603050405020304" pitchFamily="18" charset="0"/>
              </a:rPr>
              <a:t>муниципальных органов </a:t>
            </a:r>
            <a:endParaRPr lang="ru-RU" sz="1600" dirty="0">
              <a:effectLst>
                <a:outerShdw blurRad="38100" dist="38100" dir="2700000" algn="tl">
                  <a:srgbClr val="000000">
                    <a:alpha val="43137"/>
                  </a:srgbClr>
                </a:outerShdw>
              </a:effectLst>
              <a:latin typeface="Arial Narrow" panose="020B0606020202030204" pitchFamily="34" charset="0"/>
              <a:cs typeface="Times New Roman" panose="02020603050405020304" pitchFamily="18" charset="0"/>
            </a:endParaRPr>
          </a:p>
        </p:txBody>
      </p:sp>
      <p:pic>
        <p:nvPicPr>
          <p:cNvPr id="14" name="Picture 4" descr="https://upload.wikimedia.org/wikipedia/commons/thumb/7/72/Emblem_of_Roskomnadzor_(web-site).svg/1280px-Emblem_of_Roskomnadzor_(web-site).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28384" y="72985"/>
            <a:ext cx="1020026" cy="113159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138830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212177" y="120957"/>
            <a:ext cx="7426520" cy="861774"/>
          </a:xfrm>
          <a:prstGeom prst="rect">
            <a:avLst/>
          </a:prstGeom>
          <a:noFill/>
        </p:spPr>
        <p:txBody>
          <a:bodyPr wrap="square" lIns="0" tIns="0" rIns="0" bIns="0" rtlCol="0">
            <a:spAutoFit/>
          </a:bodyPr>
          <a:lstStyle/>
          <a:p>
            <a:pPr algn="ctr" defTabSz="0"/>
            <a:r>
              <a:rPr lang="ru-RU" sz="2000" b="1" dirty="0" smtClean="0">
                <a:solidFill>
                  <a:schemeClr val="tx2">
                    <a:lumMod val="75000"/>
                  </a:schemeClr>
                </a:solidFill>
                <a:latin typeface="Arial Narrow" panose="020B0606020202030204" pitchFamily="34" charset="0"/>
              </a:rPr>
              <a:t>МЕРОПРИЯТИЯ, ПРОВИДИМЫЕ НА ОСНОВАНИИ Ч. 4 СТ. 18.1 ФЗ «О ПЕРСОНАЛЬНЫХ ДАННЫХ»</a:t>
            </a:r>
            <a:endParaRPr lang="ru-RU" sz="2000" b="1" dirty="0" smtClean="0">
              <a:solidFill>
                <a:schemeClr val="tx2">
                  <a:lumMod val="75000"/>
                </a:schemeClr>
              </a:solidFill>
              <a:latin typeface="Arial Narrow" panose="020B0606020202030204" pitchFamily="34" charset="0"/>
            </a:endParaRPr>
          </a:p>
          <a:p>
            <a:pPr algn="ctr" defTabSz="0"/>
            <a:endParaRPr lang="ru-RU" sz="1600" b="1" dirty="0">
              <a:solidFill>
                <a:srgbClr val="1D70B7"/>
              </a:solidFill>
              <a:latin typeface="Arial Narrow" panose="020B0606020202030204" pitchFamily="34" charset="0"/>
            </a:endParaRPr>
          </a:p>
        </p:txBody>
      </p:sp>
      <p:pic>
        <p:nvPicPr>
          <p:cNvPr id="14" name="Picture 4" descr="https://upload.wikimedia.org/wikipedia/commons/thumb/7/72/Emblem_of_Roskomnadzor_(web-site).svg/1280px-Emblem_of_Roskomnadzor_(web-site).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28384" y="72985"/>
            <a:ext cx="1020026" cy="113159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833681" y="885054"/>
            <a:ext cx="4392487" cy="2062103"/>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just"/>
            <a:r>
              <a:rPr lang="ru-RU" sz="1600" b="1" dirty="0" smtClean="0">
                <a:latin typeface="Arial Narrow" panose="020B0606020202030204" pitchFamily="34" charset="0"/>
              </a:rPr>
              <a:t>ч. 4</a:t>
            </a:r>
            <a:r>
              <a:rPr lang="ru-RU" sz="1600" dirty="0" smtClean="0">
                <a:latin typeface="Arial Narrow" panose="020B0606020202030204" pitchFamily="34" charset="0"/>
              </a:rPr>
              <a:t> </a:t>
            </a:r>
            <a:r>
              <a:rPr lang="ru-RU" sz="1600" b="1" dirty="0" smtClean="0">
                <a:latin typeface="Arial Narrow" panose="020B0606020202030204" pitchFamily="34" charset="0"/>
              </a:rPr>
              <a:t>ст. 18.1</a:t>
            </a:r>
            <a:r>
              <a:rPr lang="ru-RU" sz="1600" dirty="0" smtClean="0">
                <a:latin typeface="Arial Narrow" panose="020B0606020202030204" pitchFamily="34" charset="0"/>
              </a:rPr>
              <a:t> ФЗ «О персональных </a:t>
            </a:r>
            <a:r>
              <a:rPr lang="ru-RU" sz="1600" dirty="0">
                <a:latin typeface="Arial Narrow" panose="020B0606020202030204" pitchFamily="34" charset="0"/>
              </a:rPr>
              <a:t>данных</a:t>
            </a:r>
            <a:r>
              <a:rPr lang="ru-RU" sz="1600" dirty="0" smtClean="0">
                <a:latin typeface="Arial Narrow" panose="020B0606020202030204" pitchFamily="34" charset="0"/>
              </a:rPr>
              <a:t>»: оператор </a:t>
            </a:r>
            <a:r>
              <a:rPr lang="ru-RU" sz="1600" dirty="0">
                <a:latin typeface="Arial Narrow" panose="020B0606020202030204" pitchFamily="34" charset="0"/>
              </a:rPr>
              <a:t>обязан представить документы и локальные акты, указанные в части 1 ст. 18.1 ФЗ «О персональных данных»</a:t>
            </a:r>
            <a:r>
              <a:rPr lang="ru-RU" sz="1600" dirty="0" smtClean="0">
                <a:latin typeface="Arial Narrow" panose="020B0606020202030204" pitchFamily="34" charset="0"/>
              </a:rPr>
              <a:t>, </a:t>
            </a:r>
            <a:r>
              <a:rPr lang="ru-RU" sz="1600" dirty="0">
                <a:latin typeface="Arial Narrow" panose="020B0606020202030204" pitchFamily="34" charset="0"/>
              </a:rPr>
              <a:t>и (или) иным образом подтвердить принятие мер, указанных в части 1 ст. 18.1 ФЗ «О персональных данных»</a:t>
            </a:r>
            <a:r>
              <a:rPr lang="ru-RU" sz="1600" dirty="0" smtClean="0">
                <a:latin typeface="Arial Narrow" panose="020B0606020202030204" pitchFamily="34" charset="0"/>
              </a:rPr>
              <a:t>, </a:t>
            </a:r>
            <a:r>
              <a:rPr lang="ru-RU" sz="1600" dirty="0">
                <a:latin typeface="Arial Narrow" panose="020B0606020202030204" pitchFamily="34" charset="0"/>
              </a:rPr>
              <a:t>по запросу уполномоченного органа по защите прав субъектов персональных </a:t>
            </a:r>
            <a:r>
              <a:rPr lang="ru-RU" sz="1600" dirty="0" smtClean="0">
                <a:latin typeface="Arial Narrow" panose="020B0606020202030204" pitchFamily="34" charset="0"/>
              </a:rPr>
              <a:t>данных</a:t>
            </a:r>
            <a:endParaRPr lang="ru-RU" sz="1600" dirty="0">
              <a:latin typeface="Arial Narrow" panose="020B0606020202030204" pitchFamily="34" charset="0"/>
            </a:endParaRPr>
          </a:p>
        </p:txBody>
      </p:sp>
      <p:sp>
        <p:nvSpPr>
          <p:cNvPr id="10" name="TextBox 9"/>
          <p:cNvSpPr txBox="1"/>
          <p:nvPr/>
        </p:nvSpPr>
        <p:spPr>
          <a:xfrm>
            <a:off x="132478" y="885055"/>
            <a:ext cx="3152084" cy="2062103"/>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ru-RU" sz="1600" b="1" dirty="0">
                <a:latin typeface="Arial Narrow" panose="020B0606020202030204" pitchFamily="34" charset="0"/>
              </a:rPr>
              <a:t>ч</a:t>
            </a:r>
            <a:r>
              <a:rPr lang="ru-RU" sz="1600" b="1" dirty="0" smtClean="0">
                <a:latin typeface="Arial Narrow" panose="020B0606020202030204" pitchFamily="34" charset="0"/>
              </a:rPr>
              <a:t>. 1</a:t>
            </a:r>
            <a:r>
              <a:rPr lang="ru-RU" sz="1600" dirty="0" smtClean="0">
                <a:latin typeface="Arial Narrow" panose="020B0606020202030204" pitchFamily="34" charset="0"/>
              </a:rPr>
              <a:t> </a:t>
            </a:r>
            <a:r>
              <a:rPr lang="ru-RU" sz="1600" b="1" dirty="0" smtClean="0">
                <a:latin typeface="Arial Narrow" panose="020B0606020202030204" pitchFamily="34" charset="0"/>
              </a:rPr>
              <a:t>ст. 18.1 </a:t>
            </a:r>
            <a:r>
              <a:rPr lang="ru-RU" sz="1600" dirty="0" smtClean="0">
                <a:latin typeface="Arial Narrow" panose="020B0606020202030204" pitchFamily="34" charset="0"/>
              </a:rPr>
              <a:t>ФЗ «О персональных </a:t>
            </a:r>
            <a:r>
              <a:rPr lang="ru-RU" sz="1600" dirty="0">
                <a:latin typeface="Arial Narrow" panose="020B0606020202030204" pitchFamily="34" charset="0"/>
              </a:rPr>
              <a:t>данных</a:t>
            </a:r>
            <a:r>
              <a:rPr lang="ru-RU" sz="1600" dirty="0" smtClean="0">
                <a:latin typeface="Arial Narrow" panose="020B0606020202030204" pitchFamily="34" charset="0"/>
              </a:rPr>
              <a:t>»: оператор </a:t>
            </a:r>
            <a:r>
              <a:rPr lang="ru-RU" sz="1600" dirty="0">
                <a:latin typeface="Arial Narrow" panose="020B0606020202030204" pitchFamily="34" charset="0"/>
              </a:rPr>
              <a:t>обязан принимать меры, необходимые и достаточные для обеспечения выполнения обязанностей, предусмотренных настоящим Федеральным законом и принятыми в соответствии с ним нормативными правовыми </a:t>
            </a:r>
            <a:r>
              <a:rPr lang="ru-RU" sz="1600" dirty="0" smtClean="0">
                <a:latin typeface="Arial Narrow" panose="020B0606020202030204" pitchFamily="34" charset="0"/>
              </a:rPr>
              <a:t>актами.</a:t>
            </a:r>
            <a:endParaRPr lang="ru-RU" sz="1600" dirty="0">
              <a:latin typeface="Arial Narrow" panose="020B0606020202030204" pitchFamily="34" charset="0"/>
            </a:endParaRPr>
          </a:p>
        </p:txBody>
      </p:sp>
      <p:sp>
        <p:nvSpPr>
          <p:cNvPr id="12" name="TextBox 11"/>
          <p:cNvSpPr txBox="1"/>
          <p:nvPr/>
        </p:nvSpPr>
        <p:spPr>
          <a:xfrm>
            <a:off x="123718" y="3608697"/>
            <a:ext cx="4234930" cy="3108543"/>
          </a:xfrm>
          <a:prstGeom prst="rect">
            <a:avLst/>
          </a:prstGeom>
          <a:noFill/>
        </p:spPr>
        <p:txBody>
          <a:bodyPr wrap="square" rtlCol="0">
            <a:spAutoFit/>
          </a:bodyPr>
          <a:lstStyle/>
          <a:p>
            <a:pPr algn="just"/>
            <a:r>
              <a:rPr lang="ru-RU" sz="1400" b="1" dirty="0">
                <a:latin typeface="Arial Narrow" panose="020B0606020202030204" pitchFamily="34" charset="0"/>
              </a:rPr>
              <a:t>1) </a:t>
            </a:r>
            <a:r>
              <a:rPr lang="ru-RU" sz="1400" dirty="0">
                <a:latin typeface="Arial Narrow" panose="020B0606020202030204" pitchFamily="34" charset="0"/>
              </a:rPr>
              <a:t>назначение оператором, являющимся юридическим лицом, ответственного за организацию обработки персональных данных;</a:t>
            </a:r>
          </a:p>
          <a:p>
            <a:pPr algn="just"/>
            <a:r>
              <a:rPr lang="ru-RU" sz="1400" b="1" dirty="0">
                <a:latin typeface="Arial Narrow" panose="020B0606020202030204" pitchFamily="34" charset="0"/>
              </a:rPr>
              <a:t>2) </a:t>
            </a:r>
            <a:r>
              <a:rPr lang="ru-RU" sz="1400" dirty="0">
                <a:latin typeface="Arial Narrow" panose="020B0606020202030204" pitchFamily="34" charset="0"/>
              </a:rPr>
              <a:t>издание оператором, являющимся юридическим лицом, документов, определяющих политику оператора в отношении обработки персональных данных, локальных актов по вопросам обработки персональных </a:t>
            </a:r>
            <a:r>
              <a:rPr lang="ru-RU" sz="1400" dirty="0" smtClean="0">
                <a:latin typeface="Arial Narrow" panose="020B0606020202030204" pitchFamily="34" charset="0"/>
              </a:rPr>
              <a:t>данных;</a:t>
            </a:r>
          </a:p>
          <a:p>
            <a:pPr algn="just"/>
            <a:r>
              <a:rPr lang="ru-RU" sz="1400" b="1" dirty="0" smtClean="0">
                <a:latin typeface="Arial Narrow" panose="020B0606020202030204" pitchFamily="34" charset="0"/>
              </a:rPr>
              <a:t>3</a:t>
            </a:r>
            <a:r>
              <a:rPr lang="ru-RU" sz="1400" b="1" dirty="0">
                <a:latin typeface="Arial Narrow" panose="020B0606020202030204" pitchFamily="34" charset="0"/>
              </a:rPr>
              <a:t>) </a:t>
            </a:r>
            <a:r>
              <a:rPr lang="ru-RU" sz="1400" dirty="0">
                <a:latin typeface="Arial Narrow" panose="020B0606020202030204" pitchFamily="34" charset="0"/>
              </a:rPr>
              <a:t>применение правовых, организационных и технических мер по обеспечению безопасности персональных данных в соответствии со </a:t>
            </a:r>
            <a:r>
              <a:rPr lang="ru-RU" sz="1400" dirty="0" smtClean="0">
                <a:latin typeface="Arial Narrow" panose="020B0606020202030204" pitchFamily="34" charset="0"/>
              </a:rPr>
              <a:t>ст. </a:t>
            </a:r>
            <a:r>
              <a:rPr lang="ru-RU" sz="1400" dirty="0">
                <a:latin typeface="Arial Narrow" panose="020B0606020202030204" pitchFamily="34" charset="0"/>
              </a:rPr>
              <a:t>19 настоящего Федерального закона;</a:t>
            </a:r>
          </a:p>
          <a:p>
            <a:pPr algn="just"/>
            <a:r>
              <a:rPr lang="ru-RU" sz="1400" b="1" dirty="0">
                <a:latin typeface="Arial Narrow" panose="020B0606020202030204" pitchFamily="34" charset="0"/>
              </a:rPr>
              <a:t>4) </a:t>
            </a:r>
            <a:r>
              <a:rPr lang="ru-RU" sz="1400" dirty="0">
                <a:latin typeface="Arial Narrow" panose="020B0606020202030204" pitchFamily="34" charset="0"/>
              </a:rPr>
              <a:t>осуществление внутреннего контроля и (или) аудита соответствия обработки персональных данных настоящему Федеральному закону и принятым в соответствии с ним нормативным правовым </a:t>
            </a:r>
            <a:r>
              <a:rPr lang="ru-RU" sz="1400" dirty="0" smtClean="0">
                <a:latin typeface="Arial Narrow" panose="020B0606020202030204" pitchFamily="34" charset="0"/>
              </a:rPr>
              <a:t>актам;</a:t>
            </a:r>
            <a:endParaRPr lang="ru-RU" sz="1600" dirty="0">
              <a:latin typeface="Arial Narrow" panose="020B0606020202030204" pitchFamily="34" charset="0"/>
            </a:endParaRPr>
          </a:p>
        </p:txBody>
      </p:sp>
      <p:sp>
        <p:nvSpPr>
          <p:cNvPr id="13" name="TextBox 12"/>
          <p:cNvSpPr txBox="1"/>
          <p:nvPr/>
        </p:nvSpPr>
        <p:spPr>
          <a:xfrm>
            <a:off x="4435857" y="3065991"/>
            <a:ext cx="4320480" cy="3754874"/>
          </a:xfrm>
          <a:prstGeom prst="rect">
            <a:avLst/>
          </a:prstGeom>
          <a:noFill/>
        </p:spPr>
        <p:txBody>
          <a:bodyPr wrap="square" rtlCol="0">
            <a:spAutoFit/>
          </a:bodyPr>
          <a:lstStyle/>
          <a:p>
            <a:pPr algn="just"/>
            <a:r>
              <a:rPr lang="ru-RU" sz="1400" b="1" dirty="0">
                <a:latin typeface="Arial Narrow" panose="020B0606020202030204" pitchFamily="34" charset="0"/>
              </a:rPr>
              <a:t>5) </a:t>
            </a:r>
            <a:r>
              <a:rPr lang="ru-RU" sz="1400" dirty="0">
                <a:latin typeface="Arial Narrow" panose="020B0606020202030204" pitchFamily="34" charset="0"/>
              </a:rPr>
              <a:t>оценка вреда в соответствии с требованиями, установленными уполномоченным органом по защите прав субъектов персональных данных, который может быть причинен субъектам персональных данных в случае нарушения настоящего Федерального закона, соотношение указанного вреда и принимаемых оператором мер, направленных на обеспечение выполнения обязанностей, предусмотренных настоящим Федеральным законом;</a:t>
            </a:r>
          </a:p>
          <a:p>
            <a:pPr algn="just"/>
            <a:r>
              <a:rPr lang="ru-RU" sz="1400" b="1" dirty="0">
                <a:latin typeface="Arial Narrow" panose="020B0606020202030204" pitchFamily="34" charset="0"/>
              </a:rPr>
              <a:t>6) </a:t>
            </a:r>
            <a:r>
              <a:rPr lang="ru-RU" sz="1400" dirty="0">
                <a:latin typeface="Arial Narrow" panose="020B0606020202030204" pitchFamily="34" charset="0"/>
              </a:rPr>
              <a:t>ознакомление работников оператора, непосредственно осуществляющих обработку персональных данных, с положениями законодательства Российской Федерации о персональных данных, в том числе требованиями к защите персональных данных, документами, определяющими политику оператора в отношении обработки персональных данных, локальными актами по вопросам обработки персональных данных, и (или) обучение указанных работников</a:t>
            </a:r>
            <a:r>
              <a:rPr lang="ru-RU" sz="1400" dirty="0" smtClean="0">
                <a:latin typeface="Arial Narrow" panose="020B0606020202030204" pitchFamily="34" charset="0"/>
              </a:rPr>
              <a:t>.</a:t>
            </a:r>
            <a:endParaRPr lang="ru-RU" sz="1400" dirty="0">
              <a:latin typeface="Arial Narrow" panose="020B0606020202030204" pitchFamily="34" charset="0"/>
            </a:endParaRPr>
          </a:p>
        </p:txBody>
      </p:sp>
      <p:sp>
        <p:nvSpPr>
          <p:cNvPr id="15" name="TextBox 14"/>
          <p:cNvSpPr txBox="1"/>
          <p:nvPr/>
        </p:nvSpPr>
        <p:spPr>
          <a:xfrm>
            <a:off x="0" y="3239365"/>
            <a:ext cx="3621504" cy="369332"/>
          </a:xfrm>
          <a:prstGeom prst="rect">
            <a:avLst/>
          </a:prstGeom>
          <a:noFill/>
        </p:spPr>
        <p:txBody>
          <a:bodyPr wrap="none" rtlCol="0">
            <a:spAutoFit/>
          </a:bodyPr>
          <a:lstStyle/>
          <a:p>
            <a:r>
              <a:rPr lang="ru-RU" dirty="0">
                <a:latin typeface="Arial Narrow" panose="020B0606020202030204" pitchFamily="34" charset="0"/>
              </a:rPr>
              <a:t>К таким мерам, в частности, </a:t>
            </a:r>
            <a:r>
              <a:rPr lang="ru-RU" dirty="0" smtClean="0">
                <a:latin typeface="Arial Narrow" panose="020B0606020202030204" pitchFamily="34" charset="0"/>
              </a:rPr>
              <a:t>относятся</a:t>
            </a:r>
            <a:endParaRPr lang="ru-RU" dirty="0">
              <a:latin typeface="Arial Narrow" panose="020B0606020202030204" pitchFamily="34" charset="0"/>
            </a:endParaRPr>
          </a:p>
        </p:txBody>
      </p:sp>
    </p:spTree>
    <p:custDataLst>
      <p:tags r:id="rId1"/>
    </p:custDataLst>
    <p:extLst>
      <p:ext uri="{BB962C8B-B14F-4D97-AF65-F5344CB8AC3E}">
        <p14:creationId xmlns:p14="http://schemas.microsoft.com/office/powerpoint/2010/main" val="2355279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Овал 22">
            <a:extLst>
              <a:ext uri="{FF2B5EF4-FFF2-40B4-BE49-F238E27FC236}">
                <a16:creationId xmlns:a16="http://schemas.microsoft.com/office/drawing/2014/main" xmlns="" id="{1F745F74-4412-493C-802F-D8880CD484A4}"/>
              </a:ext>
            </a:extLst>
          </p:cNvPr>
          <p:cNvSpPr/>
          <p:nvPr/>
        </p:nvSpPr>
        <p:spPr>
          <a:xfrm>
            <a:off x="498132" y="1700808"/>
            <a:ext cx="438150" cy="441420"/>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chemeClr val="tx1">
                    <a:lumMod val="95000"/>
                    <a:lumOff val="5000"/>
                  </a:schemeClr>
                </a:solidFill>
                <a:latin typeface="Arial Narrow" panose="020B0606020202030204" pitchFamily="34" charset="0"/>
              </a:rPr>
              <a:t>1</a:t>
            </a:r>
          </a:p>
        </p:txBody>
      </p:sp>
      <p:sp>
        <p:nvSpPr>
          <p:cNvPr id="24" name="Овал 23">
            <a:extLst>
              <a:ext uri="{FF2B5EF4-FFF2-40B4-BE49-F238E27FC236}">
                <a16:creationId xmlns:a16="http://schemas.microsoft.com/office/drawing/2014/main" xmlns="" id="{8B43F413-BC88-4AAD-B6D1-BAA6A84C3400}"/>
              </a:ext>
            </a:extLst>
          </p:cNvPr>
          <p:cNvSpPr/>
          <p:nvPr/>
        </p:nvSpPr>
        <p:spPr>
          <a:xfrm>
            <a:off x="488950" y="3433272"/>
            <a:ext cx="438150" cy="460675"/>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chemeClr val="tx1">
                    <a:lumMod val="95000"/>
                    <a:lumOff val="5000"/>
                  </a:schemeClr>
                </a:solidFill>
                <a:latin typeface="Arial Narrow" panose="020B0606020202030204" pitchFamily="34" charset="0"/>
              </a:rPr>
              <a:t>2</a:t>
            </a:r>
          </a:p>
        </p:txBody>
      </p:sp>
      <p:sp>
        <p:nvSpPr>
          <p:cNvPr id="35" name="TextBox 34">
            <a:extLst>
              <a:ext uri="{FF2B5EF4-FFF2-40B4-BE49-F238E27FC236}">
                <a16:creationId xmlns:a16="http://schemas.microsoft.com/office/drawing/2014/main" xmlns="" id="{440E48A8-8D5E-4FBC-B9AE-AFF9F99CE692}"/>
              </a:ext>
            </a:extLst>
          </p:cNvPr>
          <p:cNvSpPr txBox="1"/>
          <p:nvPr/>
        </p:nvSpPr>
        <p:spPr>
          <a:xfrm>
            <a:off x="230247" y="188640"/>
            <a:ext cx="7344816" cy="553998"/>
          </a:xfrm>
          <a:prstGeom prst="rect">
            <a:avLst/>
          </a:prstGeom>
          <a:noFill/>
        </p:spPr>
        <p:txBody>
          <a:bodyPr wrap="square" lIns="0" tIns="0" rIns="0" bIns="0" rtlCol="0">
            <a:spAutoFit/>
          </a:bodyPr>
          <a:lstStyle/>
          <a:p>
            <a:pPr algn="ctr" defTabSz="0"/>
            <a:r>
              <a:rPr lang="ru-RU" b="1" dirty="0" smtClean="0">
                <a:solidFill>
                  <a:schemeClr val="tx2">
                    <a:lumMod val="75000"/>
                  </a:schemeClr>
                </a:solidFill>
                <a:latin typeface="Arial Narrow" panose="020B0606020202030204" pitchFamily="34" charset="0"/>
              </a:rPr>
              <a:t>ХАРАКТЕРНЫЕ ОБРАЩЕНИЯ В ЗАЩИТУ ПРАВ СУБЪЕКТОВ ПЕРСОНАЛЬНЫХ ДАННЫХ</a:t>
            </a:r>
            <a:endParaRPr lang="ru-RU" b="1" dirty="0">
              <a:solidFill>
                <a:schemeClr val="tx2">
                  <a:lumMod val="75000"/>
                </a:schemeClr>
              </a:solidFill>
              <a:latin typeface="Arial Narrow" panose="020B0606020202030204" pitchFamily="34" charset="0"/>
            </a:endParaRPr>
          </a:p>
        </p:txBody>
      </p:sp>
      <p:sp>
        <p:nvSpPr>
          <p:cNvPr id="3" name="TextBox 2"/>
          <p:cNvSpPr txBox="1"/>
          <p:nvPr/>
        </p:nvSpPr>
        <p:spPr>
          <a:xfrm>
            <a:off x="969299" y="1321354"/>
            <a:ext cx="7985475" cy="1200329"/>
          </a:xfrm>
          <a:prstGeom prst="rect">
            <a:avLst/>
          </a:prstGeom>
          <a:noFill/>
        </p:spPr>
        <p:txBody>
          <a:bodyPr wrap="square" rtlCol="0">
            <a:spAutoFit/>
          </a:bodyPr>
          <a:lstStyle/>
          <a:p>
            <a:pPr algn="ctr"/>
            <a:r>
              <a:rPr lang="ru-RU" dirty="0" smtClean="0">
                <a:latin typeface="Arial Narrow" panose="020B0606020202030204" pitchFamily="34" charset="0"/>
              </a:rPr>
              <a:t>Избыточность </a:t>
            </a:r>
            <a:r>
              <a:rPr lang="ru-RU" dirty="0">
                <a:latin typeface="Arial Narrow" panose="020B0606020202030204" pitchFamily="34" charset="0"/>
              </a:rPr>
              <a:t>запрашиваемых документов, содержащие </a:t>
            </a:r>
            <a:r>
              <a:rPr lang="ru-RU" dirty="0" smtClean="0">
                <a:latin typeface="Arial Narrow" panose="020B0606020202030204" pitchFamily="34" charset="0"/>
              </a:rPr>
              <a:t>персональные данные </a:t>
            </a:r>
            <a:r>
              <a:rPr lang="ru-RU" dirty="0">
                <a:latin typeface="Arial Narrow" panose="020B0606020202030204" pitchFamily="34" charset="0"/>
              </a:rPr>
              <a:t>граждан в рамках осуществления деятельности полномочий. </a:t>
            </a:r>
            <a:endParaRPr lang="ru-RU" dirty="0" smtClean="0">
              <a:latin typeface="Arial Narrow" panose="020B0606020202030204" pitchFamily="34" charset="0"/>
            </a:endParaRPr>
          </a:p>
          <a:p>
            <a:pPr algn="ctr"/>
            <a:r>
              <a:rPr lang="ru-RU" i="1" u="sng" dirty="0" smtClean="0">
                <a:latin typeface="Arial Narrow" panose="020B0606020202030204" pitchFamily="34" charset="0"/>
              </a:rPr>
              <a:t>Обрабатываемые </a:t>
            </a:r>
            <a:r>
              <a:rPr lang="ru-RU" i="1" u="sng" dirty="0">
                <a:latin typeface="Arial Narrow" panose="020B0606020202030204" pitchFamily="34" charset="0"/>
              </a:rPr>
              <a:t>персональные данные</a:t>
            </a:r>
            <a:r>
              <a:rPr lang="ru-RU" i="1" u="sng" dirty="0" smtClean="0">
                <a:latin typeface="Arial Narrow" panose="020B0606020202030204" pitchFamily="34" charset="0"/>
              </a:rPr>
              <a:t> </a:t>
            </a:r>
            <a:r>
              <a:rPr lang="ru-RU" i="1" u="sng" dirty="0">
                <a:latin typeface="Arial Narrow" panose="020B0606020202030204" pitchFamily="34" charset="0"/>
              </a:rPr>
              <a:t>не должны быть избыточными по отношению к заявленным целям их обработки</a:t>
            </a:r>
            <a:r>
              <a:rPr lang="ru-RU" i="1" u="sng" dirty="0" smtClean="0">
                <a:latin typeface="Arial Narrow" panose="020B0606020202030204" pitchFamily="34" charset="0"/>
              </a:rPr>
              <a:t>!</a:t>
            </a:r>
            <a:endParaRPr lang="ru-RU" i="1" u="sng" dirty="0">
              <a:latin typeface="Arial Narrow" panose="020B0606020202030204" pitchFamily="34" charset="0"/>
            </a:endParaRPr>
          </a:p>
        </p:txBody>
      </p:sp>
      <p:sp>
        <p:nvSpPr>
          <p:cNvPr id="4" name="TextBox 3"/>
          <p:cNvSpPr txBox="1"/>
          <p:nvPr/>
        </p:nvSpPr>
        <p:spPr>
          <a:xfrm>
            <a:off x="1033752" y="2924944"/>
            <a:ext cx="7865081" cy="1477328"/>
          </a:xfrm>
          <a:prstGeom prst="rect">
            <a:avLst/>
          </a:prstGeom>
          <a:noFill/>
        </p:spPr>
        <p:txBody>
          <a:bodyPr wrap="square" rtlCol="0">
            <a:spAutoFit/>
          </a:bodyPr>
          <a:lstStyle/>
          <a:p>
            <a:pPr algn="ctr"/>
            <a:r>
              <a:rPr lang="ru-RU" dirty="0" smtClean="0">
                <a:latin typeface="Arial Narrow" panose="020B0606020202030204" pitchFamily="34" charset="0"/>
              </a:rPr>
              <a:t>Не </a:t>
            </a:r>
            <a:r>
              <a:rPr lang="ru-RU" dirty="0">
                <a:latin typeface="Arial Narrow" panose="020B0606020202030204" pitchFamily="34" charset="0"/>
              </a:rPr>
              <a:t>соответствие целей обработки </a:t>
            </a:r>
            <a:r>
              <a:rPr lang="ru-RU" dirty="0" smtClean="0">
                <a:latin typeface="Arial Narrow" panose="020B0606020202030204" pitchFamily="34" charset="0"/>
              </a:rPr>
              <a:t>персональных данных </a:t>
            </a:r>
            <a:r>
              <a:rPr lang="ru-RU" dirty="0">
                <a:latin typeface="Arial Narrow" panose="020B0606020202030204" pitchFamily="34" charset="0"/>
              </a:rPr>
              <a:t>от конкретных, заранее определенным и законным целям. </a:t>
            </a:r>
          </a:p>
          <a:p>
            <a:pPr algn="ctr"/>
            <a:r>
              <a:rPr lang="ru-RU" i="1" u="sng" dirty="0" smtClean="0">
                <a:latin typeface="Arial Narrow" panose="020B0606020202030204" pitchFamily="34" charset="0"/>
              </a:rPr>
              <a:t>Содержание </a:t>
            </a:r>
            <a:r>
              <a:rPr lang="ru-RU" i="1" u="sng" dirty="0">
                <a:latin typeface="Arial Narrow" panose="020B0606020202030204" pitchFamily="34" charset="0"/>
              </a:rPr>
              <a:t>и объем обрабатываемых ПД должны соответствовать заявленным целям!</a:t>
            </a:r>
          </a:p>
          <a:p>
            <a:endParaRPr lang="ru-RU" dirty="0">
              <a:latin typeface="Arial Narrow" panose="020B0606020202030204" pitchFamily="34" charset="0"/>
            </a:endParaRPr>
          </a:p>
        </p:txBody>
      </p:sp>
      <p:sp>
        <p:nvSpPr>
          <p:cNvPr id="21" name="Овал 20">
            <a:extLst>
              <a:ext uri="{FF2B5EF4-FFF2-40B4-BE49-F238E27FC236}">
                <a16:creationId xmlns:a16="http://schemas.microsoft.com/office/drawing/2014/main" xmlns="" id="{8B43F413-BC88-4AAD-B6D1-BAA6A84C3400}"/>
              </a:ext>
            </a:extLst>
          </p:cNvPr>
          <p:cNvSpPr/>
          <p:nvPr/>
        </p:nvSpPr>
        <p:spPr>
          <a:xfrm>
            <a:off x="496325" y="5301210"/>
            <a:ext cx="438150" cy="460675"/>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chemeClr val="tx1">
                    <a:lumMod val="95000"/>
                    <a:lumOff val="5000"/>
                  </a:schemeClr>
                </a:solidFill>
                <a:latin typeface="Arial Narrow" panose="020B0606020202030204" pitchFamily="34" charset="0"/>
              </a:rPr>
              <a:t>3</a:t>
            </a:r>
            <a:endParaRPr lang="ru-RU" dirty="0">
              <a:solidFill>
                <a:schemeClr val="tx1">
                  <a:lumMod val="95000"/>
                  <a:lumOff val="5000"/>
                </a:schemeClr>
              </a:solidFill>
              <a:latin typeface="Arial Narrow" panose="020B0606020202030204" pitchFamily="34" charset="0"/>
            </a:endParaRPr>
          </a:p>
        </p:txBody>
      </p:sp>
      <p:sp>
        <p:nvSpPr>
          <p:cNvPr id="6" name="TextBox 5"/>
          <p:cNvSpPr txBox="1"/>
          <p:nvPr/>
        </p:nvSpPr>
        <p:spPr>
          <a:xfrm>
            <a:off x="983041" y="4654383"/>
            <a:ext cx="7971733" cy="1477328"/>
          </a:xfrm>
          <a:prstGeom prst="rect">
            <a:avLst/>
          </a:prstGeom>
          <a:noFill/>
        </p:spPr>
        <p:txBody>
          <a:bodyPr wrap="square" rtlCol="0">
            <a:spAutoFit/>
          </a:bodyPr>
          <a:lstStyle/>
          <a:p>
            <a:pPr algn="ctr"/>
            <a:r>
              <a:rPr lang="ru-RU" dirty="0" smtClean="0">
                <a:latin typeface="Arial Narrow" panose="020B0606020202030204" pitchFamily="34" charset="0"/>
              </a:rPr>
              <a:t>Оператор</a:t>
            </a:r>
            <a:r>
              <a:rPr lang="ru-RU" dirty="0">
                <a:latin typeface="Arial Narrow" panose="020B0606020202030204" pitchFamily="34" charset="0"/>
              </a:rPr>
              <a:t>, осуществляющий и (или) организующий обработку персональных данных, в соответствии с ФЗ «О персональных данных</a:t>
            </a:r>
            <a:r>
              <a:rPr lang="ru-RU" dirty="0" smtClean="0">
                <a:latin typeface="Arial Narrow" panose="020B0606020202030204" pitchFamily="34" charset="0"/>
              </a:rPr>
              <a:t>» </a:t>
            </a:r>
            <a:r>
              <a:rPr lang="ru-RU" dirty="0">
                <a:effectLst>
                  <a:outerShdw blurRad="38100" dist="38100" dir="2700000" algn="tl">
                    <a:srgbClr val="000000">
                      <a:alpha val="43137"/>
                    </a:srgbClr>
                  </a:outerShdw>
                </a:effectLst>
                <a:latin typeface="Arial Narrow" panose="020B0606020202030204" pitchFamily="34" charset="0"/>
              </a:rPr>
              <a:t>самостоятельно оценивает</a:t>
            </a:r>
            <a:r>
              <a:rPr lang="ru-RU" dirty="0">
                <a:latin typeface="Arial Narrow" panose="020B0606020202030204" pitchFamily="34" charset="0"/>
              </a:rPr>
              <a:t> наличие, предусмотренных законодательством оснований для обработки персональных данных, в том числе осуществления таких действий по обработке персональных данных как сбор, использование и хранение. </a:t>
            </a:r>
          </a:p>
        </p:txBody>
      </p:sp>
      <p:pic>
        <p:nvPicPr>
          <p:cNvPr id="13" name="Picture 4" descr="https://upload.wikimedia.org/wikipedia/commons/thumb/7/72/Emblem_of_Roskomnadzor_(web-site).svg/1280px-Emblem_of_Roskomnadzor_(web-site).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30708" y="106837"/>
            <a:ext cx="996469" cy="1105458"/>
          </a:xfrm>
          <a:prstGeom prst="rect">
            <a:avLst/>
          </a:prstGeom>
          <a:noFill/>
          <a:extLst>
            <a:ext uri="{909E8E84-426E-40DD-AFC4-6F175D3DCCD1}">
              <a14:hiddenFill xmlns:a14="http://schemas.microsoft.com/office/drawing/2010/main">
                <a:solidFill>
                  <a:srgbClr val="FFFFFF"/>
                </a:solidFill>
              </a14:hiddenFill>
            </a:ext>
          </a:extLst>
        </p:spPr>
      </p:pic>
      <p:sp>
        <p:nvSpPr>
          <p:cNvPr id="5" name="Номер слайда 4"/>
          <p:cNvSpPr>
            <a:spLocks noGrp="1"/>
          </p:cNvSpPr>
          <p:nvPr>
            <p:ph type="sldNum" sz="quarter" idx="12"/>
          </p:nvPr>
        </p:nvSpPr>
        <p:spPr/>
        <p:txBody>
          <a:bodyPr/>
          <a:lstStyle/>
          <a:p>
            <a:fld id="{B19B0651-EE4F-4900-A07F-96A6BFA9D0F0}" type="slidenum">
              <a:rPr lang="ru-RU" smtClean="0"/>
              <a:t>30</a:t>
            </a:fld>
            <a:endParaRPr lang="ru-RU"/>
          </a:p>
        </p:txBody>
      </p:sp>
    </p:spTree>
    <p:custDataLst>
      <p:tags r:id="rId1"/>
    </p:custDataLst>
    <p:extLst>
      <p:ext uri="{BB962C8B-B14F-4D97-AF65-F5344CB8AC3E}">
        <p14:creationId xmlns:p14="http://schemas.microsoft.com/office/powerpoint/2010/main" val="823451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wipe(left)">
                                      <p:cBhvr>
                                        <p:cTn id="13" dur="500"/>
                                        <p:tgtEl>
                                          <p:spTgt spid="3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35" grpId="0"/>
      <p:bldP spid="2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179513" y="125827"/>
            <a:ext cx="7558601" cy="307777"/>
          </a:xfrm>
          <a:prstGeom prst="rect">
            <a:avLst/>
          </a:prstGeom>
          <a:noFill/>
        </p:spPr>
        <p:txBody>
          <a:bodyPr wrap="square" lIns="0" tIns="0" rIns="0" bIns="0" rtlCol="0">
            <a:spAutoFit/>
          </a:bodyPr>
          <a:lstStyle/>
          <a:p>
            <a:pPr algn="ctr" defTabSz="0"/>
            <a:r>
              <a:rPr lang="ru-RU" sz="2000" b="1" dirty="0" smtClean="0">
                <a:solidFill>
                  <a:schemeClr val="tx2">
                    <a:lumMod val="75000"/>
                  </a:schemeClr>
                </a:solidFill>
                <a:latin typeface="Arial Narrow" panose="020B0606020202030204" pitchFamily="34" charset="0"/>
              </a:rPr>
              <a:t>ИЗМЕНЕНИЯ В ФЗ «О ПЕРСОНАЛЬНЫХ ДАННЫХ» </a:t>
            </a:r>
          </a:p>
        </p:txBody>
      </p:sp>
      <p:sp>
        <p:nvSpPr>
          <p:cNvPr id="31" name="Равнобедренный треугольник 30">
            <a:extLst>
              <a:ext uri="{FF2B5EF4-FFF2-40B4-BE49-F238E27FC236}">
                <a16:creationId xmlns:a16="http://schemas.microsoft.com/office/drawing/2014/main" xmlns="" id="{2BCDFA60-9F96-4F61-84D8-3DE7788EC451}"/>
              </a:ext>
            </a:extLst>
          </p:cNvPr>
          <p:cNvSpPr/>
          <p:nvPr/>
        </p:nvSpPr>
        <p:spPr>
          <a:xfrm rot="10800000">
            <a:off x="2494209" y="5151030"/>
            <a:ext cx="5010722" cy="663481"/>
          </a:xfrm>
          <a:prstGeom prst="triangle">
            <a:avLst/>
          </a:prstGeom>
          <a:solidFill>
            <a:srgbClr val="FAF8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TextBox 2"/>
          <p:cNvSpPr txBox="1"/>
          <p:nvPr/>
        </p:nvSpPr>
        <p:spPr>
          <a:xfrm>
            <a:off x="179512" y="956824"/>
            <a:ext cx="2736304" cy="461665"/>
          </a:xfrm>
          <a:prstGeom prst="rect">
            <a:avLst/>
          </a:prstGeom>
          <a:noFill/>
        </p:spPr>
        <p:txBody>
          <a:bodyPr wrap="square" rtlCol="0">
            <a:spAutoFit/>
          </a:bodyPr>
          <a:lstStyle/>
          <a:p>
            <a:pPr marL="342900" indent="-342900">
              <a:buFont typeface="Wingdings" panose="05000000000000000000" pitchFamily="2" charset="2"/>
              <a:buChar char="ü"/>
            </a:pPr>
            <a:r>
              <a:rPr lang="ru-RU" sz="2400" dirty="0" smtClean="0">
                <a:latin typeface="Arial Narrow" panose="020B0606020202030204" pitchFamily="34" charset="0"/>
              </a:rPr>
              <a:t>Изменение сроков</a:t>
            </a:r>
            <a:endParaRPr lang="ru-RU" sz="2400" b="1" dirty="0" smtClean="0">
              <a:latin typeface="Arial Narrow" panose="020B0606020202030204" pitchFamily="34" charset="0"/>
            </a:endParaRPr>
          </a:p>
        </p:txBody>
      </p:sp>
      <p:grpSp>
        <p:nvGrpSpPr>
          <p:cNvPr id="9" name="Группа 8">
            <a:extLst>
              <a:ext uri="{FF2B5EF4-FFF2-40B4-BE49-F238E27FC236}">
                <a16:creationId xmlns="" xmlns:a16="http://schemas.microsoft.com/office/drawing/2014/main" id="{FC14E327-3F40-51AB-41CD-DAEB3DC8247B}"/>
              </a:ext>
            </a:extLst>
          </p:cNvPr>
          <p:cNvGrpSpPr/>
          <p:nvPr/>
        </p:nvGrpSpPr>
        <p:grpSpPr>
          <a:xfrm>
            <a:off x="2627784" y="1452848"/>
            <a:ext cx="3605976" cy="907505"/>
            <a:chOff x="4293012" y="4509989"/>
            <a:chExt cx="3605976" cy="907505"/>
          </a:xfrm>
        </p:grpSpPr>
        <p:sp>
          <p:nvSpPr>
            <p:cNvPr id="10" name="Прямоугольник 9">
              <a:extLst>
                <a:ext uri="{FF2B5EF4-FFF2-40B4-BE49-F238E27FC236}">
                  <a16:creationId xmlns="" xmlns:a16="http://schemas.microsoft.com/office/drawing/2014/main" id="{A5DA58D3-A43C-447D-B214-22E234008395}"/>
                </a:ext>
              </a:extLst>
            </p:cNvPr>
            <p:cNvSpPr/>
            <p:nvPr/>
          </p:nvSpPr>
          <p:spPr>
            <a:xfrm>
              <a:off x="4293012" y="5144042"/>
              <a:ext cx="1483360" cy="2734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ru-RU" dirty="0">
                  <a:solidFill>
                    <a:schemeClr val="tx2">
                      <a:lumMod val="75000"/>
                    </a:schemeClr>
                  </a:solidFill>
                </a:rPr>
                <a:t>ДНЕЙ</a:t>
              </a:r>
              <a:endParaRPr lang="ru-RU" dirty="0">
                <a:solidFill>
                  <a:schemeClr val="tx2">
                    <a:lumMod val="75000"/>
                  </a:schemeClr>
                </a:solidFill>
                <a:latin typeface="+mj-lt"/>
              </a:endParaRPr>
            </a:p>
          </p:txBody>
        </p:sp>
        <p:sp>
          <p:nvSpPr>
            <p:cNvPr id="11" name="Прямоугольник 10">
              <a:extLst>
                <a:ext uri="{FF2B5EF4-FFF2-40B4-BE49-F238E27FC236}">
                  <a16:creationId xmlns="" xmlns:a16="http://schemas.microsoft.com/office/drawing/2014/main" id="{6FD0584E-1CE7-CF2C-51EB-A437C27ABE90}"/>
                </a:ext>
              </a:extLst>
            </p:cNvPr>
            <p:cNvSpPr/>
            <p:nvPr/>
          </p:nvSpPr>
          <p:spPr>
            <a:xfrm>
              <a:off x="6415628" y="5144042"/>
              <a:ext cx="1483360" cy="2734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ru-RU" dirty="0">
                  <a:solidFill>
                    <a:schemeClr val="accent1"/>
                  </a:solidFill>
                </a:rPr>
                <a:t>РАБОЧИХ ДНЕЙ</a:t>
              </a:r>
              <a:endParaRPr lang="ru-RU" dirty="0">
                <a:solidFill>
                  <a:schemeClr val="accent1"/>
                </a:solidFill>
                <a:latin typeface="+mj-lt"/>
              </a:endParaRPr>
            </a:p>
          </p:txBody>
        </p:sp>
        <p:pic>
          <p:nvPicPr>
            <p:cNvPr id="12" name="Рисунок 11">
              <a:extLst>
                <a:ext uri="{FF2B5EF4-FFF2-40B4-BE49-F238E27FC236}">
                  <a16:creationId xmlns="" xmlns:a16="http://schemas.microsoft.com/office/drawing/2014/main" id="{F9B16C79-DE0B-9A03-E738-E713546109A6}"/>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p:blipFill>
          <p:spPr>
            <a:xfrm>
              <a:off x="4757457" y="4509989"/>
              <a:ext cx="554469" cy="554469"/>
            </a:xfrm>
            <a:prstGeom prst="rect">
              <a:avLst/>
            </a:prstGeom>
          </p:spPr>
        </p:pic>
        <p:pic>
          <p:nvPicPr>
            <p:cNvPr id="13" name="Рисунок 12">
              <a:extLst>
                <a:ext uri="{FF2B5EF4-FFF2-40B4-BE49-F238E27FC236}">
                  <a16:creationId xmlns="" xmlns:a16="http://schemas.microsoft.com/office/drawing/2014/main" id="{E775937C-9C2E-6421-A42F-A1CAD1CB741E}"/>
                </a:ext>
              </a:extLst>
            </p:cNvPr>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p:blipFill>
          <p:spPr>
            <a:xfrm>
              <a:off x="6880076" y="4509989"/>
              <a:ext cx="554469" cy="554469"/>
            </a:xfrm>
            <a:prstGeom prst="rect">
              <a:avLst/>
            </a:prstGeom>
          </p:spPr>
        </p:pic>
        <p:pic>
          <p:nvPicPr>
            <p:cNvPr id="14" name="Рисунок 13">
              <a:extLst>
                <a:ext uri="{FF2B5EF4-FFF2-40B4-BE49-F238E27FC236}">
                  <a16:creationId xmlns="" xmlns:a16="http://schemas.microsoft.com/office/drawing/2014/main" id="{C40CE2C4-6AB6-BAAE-F098-024A936ADDEE}"/>
                </a:ext>
              </a:extLst>
            </p:cNvPr>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p:blipFill>
          <p:spPr>
            <a:xfrm rot="5400000">
              <a:off x="5816149" y="4509989"/>
              <a:ext cx="554469" cy="554469"/>
            </a:xfrm>
            <a:prstGeom prst="rect">
              <a:avLst/>
            </a:prstGeom>
          </p:spPr>
        </p:pic>
      </p:grpSp>
      <p:sp>
        <p:nvSpPr>
          <p:cNvPr id="4" name="TextBox 3"/>
          <p:cNvSpPr txBox="1"/>
          <p:nvPr/>
        </p:nvSpPr>
        <p:spPr>
          <a:xfrm>
            <a:off x="251521" y="2636913"/>
            <a:ext cx="8776598" cy="3323987"/>
          </a:xfrm>
          <a:prstGeom prst="rect">
            <a:avLst/>
          </a:prstGeom>
          <a:noFill/>
        </p:spPr>
        <p:txBody>
          <a:bodyPr wrap="square" rtlCol="0">
            <a:spAutoFit/>
          </a:bodyPr>
          <a:lstStyle/>
          <a:p>
            <a:pPr marL="342900" indent="-342900">
              <a:buClr>
                <a:schemeClr val="tx1"/>
              </a:buClr>
              <a:buFont typeface="Wingdings" panose="05000000000000000000" pitchFamily="2" charset="2"/>
              <a:buChar char="Ø"/>
            </a:pPr>
            <a:r>
              <a:rPr lang="ru-RU" sz="1600" dirty="0">
                <a:latin typeface="Arial Narrow" panose="020B0606020202030204" pitchFamily="34" charset="0"/>
              </a:rPr>
              <a:t>ПРЕДОСТАВЛЕНИЕ ОПЕРАТОРОМ ПРАВОВЫХ ОСНОВАНИЙ, ЦЕЛИ ОБРАБОТКИ ДАННЫХ, СОСТАВ ОБРАБАТЫВАЕМЫХ ДАННЫХ, А ТАКЖЕ СВЕДЕНИЯ О ТОМ, КАКИЕ МЕРЫ ОПЕРАТОР ПРИНИМАЕТ ДЛЯ ИСПОЛНЕНИЯ ТРЕБОВАНИЙ 152-ФЗ</a:t>
            </a:r>
          </a:p>
          <a:p>
            <a:pPr marL="342900" indent="-342900">
              <a:buClr>
                <a:schemeClr val="tx1"/>
              </a:buClr>
              <a:buFont typeface="Wingdings" panose="05000000000000000000" pitchFamily="2" charset="2"/>
              <a:buChar char="Ø"/>
            </a:pPr>
            <a:endParaRPr lang="ru-RU" sz="1600" dirty="0">
              <a:latin typeface="Arial Narrow" panose="020B0606020202030204" pitchFamily="34" charset="0"/>
            </a:endParaRPr>
          </a:p>
          <a:p>
            <a:pPr marL="342900" indent="-342900">
              <a:buClr>
                <a:schemeClr val="tx1"/>
              </a:buClr>
              <a:buFont typeface="Wingdings" panose="05000000000000000000" pitchFamily="2" charset="2"/>
              <a:buChar char="Ø"/>
            </a:pPr>
            <a:r>
              <a:rPr lang="ru-RU" sz="1600" dirty="0">
                <a:latin typeface="Arial Narrow" panose="020B0606020202030204" pitchFamily="34" charset="0"/>
              </a:rPr>
              <a:t>МОТИВИРОВАННЫЙ ОТКАЗ В ПРЕДОСТАВЛЕНИИ ГРАЖДАНИНУ СВЕДЕНИЙ ОБ ОБРАБОТКЕ ДАННЫХ</a:t>
            </a:r>
          </a:p>
          <a:p>
            <a:pPr marL="342900" indent="-342900">
              <a:buClr>
                <a:schemeClr val="tx1"/>
              </a:buClr>
              <a:buFont typeface="Wingdings" panose="05000000000000000000" pitchFamily="2" charset="2"/>
              <a:buChar char="Ø"/>
            </a:pPr>
            <a:endParaRPr lang="ru-RU" sz="1600" dirty="0">
              <a:latin typeface="Arial Narrow" panose="020B0606020202030204" pitchFamily="34" charset="0"/>
            </a:endParaRPr>
          </a:p>
          <a:p>
            <a:pPr marL="342900" indent="-342900">
              <a:buClr>
                <a:schemeClr val="tx1"/>
              </a:buClr>
              <a:buFont typeface="Wingdings" panose="05000000000000000000" pitchFamily="2" charset="2"/>
              <a:buChar char="Ø"/>
            </a:pPr>
            <a:r>
              <a:rPr lang="ru-RU" sz="1600" dirty="0">
                <a:latin typeface="Arial Narrow" panose="020B0606020202030204" pitchFamily="34" charset="0"/>
              </a:rPr>
              <a:t>ОБРАЩЕНИЕ ГРАЖДАНИНА С ТРЕБОВАНИЕМ О ПРЕКРАЩЕНИИ ОБРАБОТКИ ПЕРСОНАЛЬНЫХ ДАННЫХ</a:t>
            </a:r>
          </a:p>
          <a:p>
            <a:pPr marL="285750" indent="-285750">
              <a:buClr>
                <a:schemeClr val="tx1"/>
              </a:buClr>
              <a:buFont typeface="Wingdings" panose="05000000000000000000" pitchFamily="2" charset="2"/>
              <a:buChar char="Ø"/>
            </a:pPr>
            <a:endParaRPr lang="ru-RU" sz="1600" dirty="0" smtClean="0">
              <a:latin typeface="Arial Narrow" panose="020B0606020202030204" pitchFamily="34" charset="0"/>
            </a:endParaRPr>
          </a:p>
          <a:p>
            <a:pPr marL="285750" indent="-285750">
              <a:buClr>
                <a:schemeClr val="tx1"/>
              </a:buClr>
              <a:buFont typeface="Wingdings" panose="05000000000000000000" pitchFamily="2" charset="2"/>
              <a:buChar char="Ø"/>
            </a:pPr>
            <a:r>
              <a:rPr lang="ru-RU" sz="1600" dirty="0" smtClean="0">
                <a:latin typeface="Arial Narrow" panose="020B0606020202030204" pitchFamily="34" charset="0"/>
              </a:rPr>
              <a:t>ПРЕДОСТАВЛЕНИЕ ОПЕРАТОРОМ НЕОБХОДИМОЙ ИНФОРМАЦИИ ПО ЗАПРОСУ УПОЛНОМОЧЕННОГО ОРГАНА ПО ЗАЩИТЕ ПРАВ СУБЪЕКТОВ ПЕРСОНАЛЛНЫХ ДАННЫХ</a:t>
            </a:r>
            <a:endParaRPr lang="ru-RU" sz="1600" dirty="0">
              <a:latin typeface="Arial Narrow" panose="020B0606020202030204" pitchFamily="34" charset="0"/>
            </a:endParaRPr>
          </a:p>
          <a:p>
            <a:endParaRPr lang="ru-RU" dirty="0"/>
          </a:p>
        </p:txBody>
      </p:sp>
      <p:pic>
        <p:nvPicPr>
          <p:cNvPr id="15" name="Picture 4" descr="https://upload.wikimedia.org/wikipedia/commons/thumb/7/72/Emblem_of_Roskomnadzor_(web-site).svg/1280px-Emblem_of_Roskomnadzor_(web-site).sv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030708" y="106837"/>
            <a:ext cx="996469" cy="1105458"/>
          </a:xfrm>
          <a:prstGeom prst="rect">
            <a:avLst/>
          </a:prstGeom>
          <a:noFill/>
          <a:extLst>
            <a:ext uri="{909E8E84-426E-40DD-AFC4-6F175D3DCCD1}">
              <a14:hiddenFill xmlns:a14="http://schemas.microsoft.com/office/drawing/2010/main">
                <a:solidFill>
                  <a:srgbClr val="FFFFFF"/>
                </a:solidFill>
              </a14:hiddenFill>
            </a:ext>
          </a:extLst>
        </p:spPr>
      </p:pic>
      <p:sp>
        <p:nvSpPr>
          <p:cNvPr id="5" name="Номер слайда 4"/>
          <p:cNvSpPr>
            <a:spLocks noGrp="1"/>
          </p:cNvSpPr>
          <p:nvPr>
            <p:ph type="sldNum" sz="quarter" idx="12"/>
          </p:nvPr>
        </p:nvSpPr>
        <p:spPr/>
        <p:txBody>
          <a:bodyPr/>
          <a:lstStyle/>
          <a:p>
            <a:fld id="{B19B0651-EE4F-4900-A07F-96A6BFA9D0F0}" type="slidenum">
              <a:rPr lang="ru-RU" smtClean="0"/>
              <a:t>31</a:t>
            </a:fld>
            <a:endParaRPr lang="ru-RU"/>
          </a:p>
        </p:txBody>
      </p:sp>
    </p:spTree>
    <p:custDataLst>
      <p:tags r:id="rId1"/>
    </p:custDataLst>
    <p:extLst>
      <p:ext uri="{BB962C8B-B14F-4D97-AF65-F5344CB8AC3E}">
        <p14:creationId xmlns:p14="http://schemas.microsoft.com/office/powerpoint/2010/main" val="1866006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179513" y="125827"/>
            <a:ext cx="7558601" cy="307777"/>
          </a:xfrm>
          <a:prstGeom prst="rect">
            <a:avLst/>
          </a:prstGeom>
          <a:noFill/>
        </p:spPr>
        <p:txBody>
          <a:bodyPr wrap="square" lIns="0" tIns="0" rIns="0" bIns="0" rtlCol="0">
            <a:spAutoFit/>
          </a:bodyPr>
          <a:lstStyle/>
          <a:p>
            <a:pPr algn="ctr" defTabSz="0"/>
            <a:r>
              <a:rPr lang="ru-RU" sz="2000" b="1" dirty="0" smtClean="0">
                <a:solidFill>
                  <a:schemeClr val="tx2">
                    <a:lumMod val="75000"/>
                  </a:schemeClr>
                </a:solidFill>
                <a:latin typeface="Arial Narrow" panose="020B0606020202030204" pitchFamily="34" charset="0"/>
              </a:rPr>
              <a:t>ИЗМЕНЕНИЯ В ФЗ «О ПЕРСОНАЛЬНЫХ ДАННЫХ» </a:t>
            </a:r>
          </a:p>
        </p:txBody>
      </p:sp>
      <p:sp>
        <p:nvSpPr>
          <p:cNvPr id="31" name="Равнобедренный треугольник 30">
            <a:extLst>
              <a:ext uri="{FF2B5EF4-FFF2-40B4-BE49-F238E27FC236}">
                <a16:creationId xmlns:a16="http://schemas.microsoft.com/office/drawing/2014/main" xmlns="" id="{2BCDFA60-9F96-4F61-84D8-3DE7788EC451}"/>
              </a:ext>
            </a:extLst>
          </p:cNvPr>
          <p:cNvSpPr/>
          <p:nvPr/>
        </p:nvSpPr>
        <p:spPr>
          <a:xfrm rot="10800000">
            <a:off x="2494209" y="5151030"/>
            <a:ext cx="5010722" cy="663481"/>
          </a:xfrm>
          <a:prstGeom prst="triangle">
            <a:avLst/>
          </a:prstGeom>
          <a:solidFill>
            <a:srgbClr val="FAF8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TextBox 2"/>
          <p:cNvSpPr txBox="1"/>
          <p:nvPr/>
        </p:nvSpPr>
        <p:spPr>
          <a:xfrm>
            <a:off x="1" y="764704"/>
            <a:ext cx="8791329" cy="523220"/>
          </a:xfrm>
          <a:prstGeom prst="rect">
            <a:avLst/>
          </a:prstGeom>
          <a:noFill/>
        </p:spPr>
        <p:txBody>
          <a:bodyPr wrap="square" rtlCol="0">
            <a:spAutoFit/>
          </a:bodyPr>
          <a:lstStyle/>
          <a:p>
            <a:pPr marL="457200" indent="-457200">
              <a:buFont typeface="Wingdings" panose="05000000000000000000" pitchFamily="2" charset="2"/>
              <a:buChar char="ü"/>
            </a:pPr>
            <a:r>
              <a:rPr lang="ru-RU" sz="2800" dirty="0" smtClean="0">
                <a:latin typeface="Arial Narrow" panose="020B0606020202030204" pitchFamily="34" charset="0"/>
              </a:rPr>
              <a:t>Уведомление </a:t>
            </a:r>
            <a:r>
              <a:rPr lang="ru-RU" sz="2800" dirty="0" err="1">
                <a:latin typeface="Arial Narrow" panose="020B0606020202030204" pitchFamily="34" charset="0"/>
              </a:rPr>
              <a:t>Р</a:t>
            </a:r>
            <a:r>
              <a:rPr lang="ru-RU" sz="2800" dirty="0" err="1" smtClean="0">
                <a:latin typeface="Arial Narrow" panose="020B0606020202030204" pitchFamily="34" charset="0"/>
              </a:rPr>
              <a:t>оскомнадзора</a:t>
            </a:r>
            <a:r>
              <a:rPr lang="ru-RU" sz="2800" dirty="0" smtClean="0">
                <a:latin typeface="Arial Narrow" panose="020B0606020202030204" pitchFamily="34" charset="0"/>
              </a:rPr>
              <a:t> об инцидентах (утечках)</a:t>
            </a:r>
            <a:endParaRPr lang="ru-RU" sz="2800" dirty="0">
              <a:latin typeface="Arial Narrow" panose="020B0606020202030204" pitchFamily="34" charset="0"/>
            </a:endParaRPr>
          </a:p>
        </p:txBody>
      </p:sp>
      <p:sp>
        <p:nvSpPr>
          <p:cNvPr id="4" name="TextBox 3"/>
          <p:cNvSpPr txBox="1"/>
          <p:nvPr/>
        </p:nvSpPr>
        <p:spPr>
          <a:xfrm>
            <a:off x="195488" y="1412777"/>
            <a:ext cx="8703346" cy="1754326"/>
          </a:xfrm>
          <a:prstGeom prst="rect">
            <a:avLst/>
          </a:prstGeom>
          <a:noFill/>
        </p:spPr>
        <p:txBody>
          <a:bodyPr wrap="square" rtlCol="0">
            <a:spAutoFit/>
          </a:bodyPr>
          <a:lstStyle/>
          <a:p>
            <a:pPr algn="just"/>
            <a:r>
              <a:rPr lang="ru-RU" dirty="0" smtClean="0">
                <a:latin typeface="Arial Narrow" panose="020B0606020202030204" pitchFamily="34" charset="0"/>
              </a:rPr>
              <a:t>ч.</a:t>
            </a:r>
            <a:r>
              <a:rPr lang="en-US" dirty="0" smtClean="0">
                <a:latin typeface="Arial Narrow" panose="020B0606020202030204" pitchFamily="34" charset="0"/>
              </a:rPr>
              <a:t> </a:t>
            </a:r>
            <a:r>
              <a:rPr lang="ru-RU" dirty="0" smtClean="0">
                <a:latin typeface="Arial Narrow" panose="020B0606020202030204" pitchFamily="34" charset="0"/>
              </a:rPr>
              <a:t>3.1 ст. 21 </a:t>
            </a:r>
            <a:r>
              <a:rPr lang="ru-RU" dirty="0">
                <a:latin typeface="Arial Narrow" panose="020B0606020202030204" pitchFamily="34" charset="0"/>
              </a:rPr>
              <a:t>152-ФЗ «В случае установления факта </a:t>
            </a:r>
            <a:r>
              <a:rPr lang="ru-RU" dirty="0">
                <a:solidFill>
                  <a:schemeClr val="tx2">
                    <a:lumMod val="60000"/>
                    <a:lumOff val="40000"/>
                  </a:schemeClr>
                </a:solidFill>
                <a:latin typeface="Arial Narrow" panose="020B0606020202030204" pitchFamily="34" charset="0"/>
              </a:rPr>
              <a:t>неправомерной или случайной передачи (предоставления, распространения, доступа) персональных данных</a:t>
            </a:r>
            <a:r>
              <a:rPr lang="ru-RU" dirty="0">
                <a:latin typeface="Arial Narrow" panose="020B0606020202030204" pitchFamily="34" charset="0"/>
              </a:rPr>
              <a:t>, повлекшей нарушение прав субъектов персональных данных, оператор обязан с момента выявления такого инцидента оператором, уполномоченным органом по защите прав субъектов персональных данных или иным заинтересованным лицом </a:t>
            </a:r>
            <a:r>
              <a:rPr lang="ru-RU" dirty="0">
                <a:solidFill>
                  <a:schemeClr val="tx2">
                    <a:lumMod val="60000"/>
                    <a:lumOff val="40000"/>
                  </a:schemeClr>
                </a:solidFill>
                <a:latin typeface="Arial Narrow" panose="020B0606020202030204" pitchFamily="34" charset="0"/>
              </a:rPr>
              <a:t>уведомить уполномоченный орган по защите прав субъектов персональных данных</a:t>
            </a:r>
            <a:r>
              <a:rPr lang="ru-RU" dirty="0" smtClean="0">
                <a:latin typeface="Arial Narrow" panose="020B0606020202030204" pitchFamily="34" charset="0"/>
              </a:rPr>
              <a:t>»</a:t>
            </a:r>
            <a:endParaRPr lang="ru-RU" dirty="0">
              <a:latin typeface="Arial Narrow" panose="020B0606020202030204" pitchFamily="34" charset="0"/>
            </a:endParaRPr>
          </a:p>
        </p:txBody>
      </p:sp>
      <p:pic>
        <p:nvPicPr>
          <p:cNvPr id="10" name="Picture 4" descr="https://upload.wikimedia.org/wikipedia/commons/thumb/7/72/Emblem_of_Roskomnadzor_(web-site).svg/1280px-Emblem_of_Roskomnadzor_(web-site).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30708" y="106837"/>
            <a:ext cx="996469" cy="1105458"/>
          </a:xfrm>
          <a:prstGeom prst="rect">
            <a:avLst/>
          </a:prstGeom>
          <a:noFill/>
          <a:extLst>
            <a:ext uri="{909E8E84-426E-40DD-AFC4-6F175D3DCCD1}">
              <a14:hiddenFill xmlns:a14="http://schemas.microsoft.com/office/drawing/2010/main">
                <a:solidFill>
                  <a:srgbClr val="FFFFFF"/>
                </a:solidFill>
              </a14:hiddenFill>
            </a:ext>
          </a:extLst>
        </p:spPr>
      </p:pic>
      <p:sp>
        <p:nvSpPr>
          <p:cNvPr id="6" name="Номер слайда 5"/>
          <p:cNvSpPr>
            <a:spLocks noGrp="1"/>
          </p:cNvSpPr>
          <p:nvPr>
            <p:ph type="sldNum" sz="quarter" idx="12"/>
          </p:nvPr>
        </p:nvSpPr>
        <p:spPr/>
        <p:txBody>
          <a:bodyPr/>
          <a:lstStyle/>
          <a:p>
            <a:fld id="{B19B0651-EE4F-4900-A07F-96A6BFA9D0F0}" type="slidenum">
              <a:rPr lang="ru-RU" smtClean="0"/>
              <a:t>32</a:t>
            </a:fld>
            <a:endParaRPr lang="ru-RU"/>
          </a:p>
        </p:txBody>
      </p:sp>
      <p:pic>
        <p:nvPicPr>
          <p:cNvPr id="11" name="Рисунок 10"/>
          <p:cNvPicPr/>
          <p:nvPr/>
        </p:nvPicPr>
        <p:blipFill rotWithShape="1">
          <a:blip r:embed="rId4"/>
          <a:srcRect l="29609" t="12772" r="30010" b="22190"/>
          <a:stretch/>
        </p:blipFill>
        <p:spPr>
          <a:xfrm>
            <a:off x="2643726" y="2924944"/>
            <a:ext cx="4711686" cy="3690897"/>
          </a:xfrm>
          <a:prstGeom prst="rect">
            <a:avLst/>
          </a:prstGeom>
        </p:spPr>
      </p:pic>
    </p:spTree>
    <p:custDataLst>
      <p:tags r:id="rId1"/>
    </p:custDataLst>
    <p:extLst>
      <p:ext uri="{BB962C8B-B14F-4D97-AF65-F5344CB8AC3E}">
        <p14:creationId xmlns:p14="http://schemas.microsoft.com/office/powerpoint/2010/main" val="992131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354" y="659566"/>
            <a:ext cx="8007982" cy="523220"/>
          </a:xfrm>
          <a:prstGeom prst="rect">
            <a:avLst/>
          </a:prstGeom>
          <a:noFill/>
        </p:spPr>
        <p:txBody>
          <a:bodyPr wrap="square" rtlCol="0">
            <a:spAutoFit/>
          </a:bodyPr>
          <a:lstStyle/>
          <a:p>
            <a:pPr marL="285750" indent="-285750">
              <a:buFont typeface="Wingdings" panose="05000000000000000000" pitchFamily="2" charset="2"/>
              <a:buChar char="ü"/>
            </a:pPr>
            <a:r>
              <a:rPr lang="ru-RU" sz="2800" dirty="0" smtClean="0">
                <a:latin typeface="Arial Narrow" panose="020B0606020202030204" pitchFamily="34" charset="0"/>
              </a:rPr>
              <a:t>Изменения в штрафных санкциях в ст. 13.11 КоАП РФ </a:t>
            </a:r>
          </a:p>
        </p:txBody>
      </p:sp>
      <p:pic>
        <p:nvPicPr>
          <p:cNvPr id="9" name="Picture 4" descr="https://upload.wikimedia.org/wikipedia/commons/thumb/7/72/Emblem_of_Roskomnadzor_(web-site).svg/1280px-Emblem_of_Roskomnadzor_(web-site).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30708" y="106837"/>
            <a:ext cx="996469" cy="1105458"/>
          </a:xfrm>
          <a:prstGeom prst="rect">
            <a:avLst/>
          </a:prstGeom>
          <a:noFill/>
          <a:extLst>
            <a:ext uri="{909E8E84-426E-40DD-AFC4-6F175D3DCCD1}">
              <a14:hiddenFill xmlns:a14="http://schemas.microsoft.com/office/drawing/2010/main">
                <a:solidFill>
                  <a:srgbClr val="FFFFFF"/>
                </a:solidFill>
              </a14:hiddenFill>
            </a:ext>
          </a:extLst>
        </p:spPr>
      </p:pic>
      <p:sp>
        <p:nvSpPr>
          <p:cNvPr id="6" name="Номер слайда 5"/>
          <p:cNvSpPr>
            <a:spLocks noGrp="1"/>
          </p:cNvSpPr>
          <p:nvPr>
            <p:ph type="sldNum" sz="quarter" idx="12"/>
          </p:nvPr>
        </p:nvSpPr>
        <p:spPr/>
        <p:txBody>
          <a:bodyPr/>
          <a:lstStyle/>
          <a:p>
            <a:fld id="{B19B0651-EE4F-4900-A07F-96A6BFA9D0F0}" type="slidenum">
              <a:rPr lang="ru-RU" smtClean="0"/>
              <a:t>33</a:t>
            </a:fld>
            <a:endParaRPr lang="ru-RU"/>
          </a:p>
        </p:txBody>
      </p:sp>
      <p:sp>
        <p:nvSpPr>
          <p:cNvPr id="11" name="TextBox 10"/>
          <p:cNvSpPr txBox="1"/>
          <p:nvPr/>
        </p:nvSpPr>
        <p:spPr>
          <a:xfrm>
            <a:off x="179513" y="125827"/>
            <a:ext cx="7558601" cy="307777"/>
          </a:xfrm>
          <a:prstGeom prst="rect">
            <a:avLst/>
          </a:prstGeom>
          <a:noFill/>
        </p:spPr>
        <p:txBody>
          <a:bodyPr wrap="square" lIns="0" tIns="0" rIns="0" bIns="0" rtlCol="0">
            <a:spAutoFit/>
          </a:bodyPr>
          <a:lstStyle/>
          <a:p>
            <a:pPr algn="ctr" defTabSz="0"/>
            <a:r>
              <a:rPr lang="ru-RU" sz="2000" b="1" dirty="0" smtClean="0">
                <a:solidFill>
                  <a:schemeClr val="tx2">
                    <a:lumMod val="75000"/>
                  </a:schemeClr>
                </a:solidFill>
                <a:latin typeface="Arial Narrow" panose="020B0606020202030204" pitchFamily="34" charset="0"/>
              </a:rPr>
              <a:t>ИЗМЕНЕНИЯ В 	КОАП РФ</a:t>
            </a:r>
          </a:p>
        </p:txBody>
      </p:sp>
      <p:sp>
        <p:nvSpPr>
          <p:cNvPr id="2" name="TextBox 1"/>
          <p:cNvSpPr txBox="1"/>
          <p:nvPr/>
        </p:nvSpPr>
        <p:spPr>
          <a:xfrm>
            <a:off x="61072" y="1217200"/>
            <a:ext cx="8467870" cy="1477328"/>
          </a:xfrm>
          <a:prstGeom prst="rect">
            <a:avLst/>
          </a:prstGeom>
          <a:noFill/>
        </p:spPr>
        <p:txBody>
          <a:bodyPr wrap="square" rtlCol="0">
            <a:spAutoFit/>
          </a:bodyPr>
          <a:lstStyle/>
          <a:p>
            <a:pPr algn="ctr"/>
            <a:r>
              <a:rPr lang="ru-RU" dirty="0" smtClean="0">
                <a:latin typeface="Arial Narrow" panose="020B0606020202030204" pitchFamily="34" charset="0"/>
              </a:rPr>
              <a:t>1. Обработка </a:t>
            </a:r>
            <a:r>
              <a:rPr lang="ru-RU" dirty="0">
                <a:latin typeface="Arial Narrow" panose="020B0606020202030204" pitchFamily="34" charset="0"/>
              </a:rPr>
              <a:t>персональных данных в случаях, не предусмотренных законодательством Российской Федерации в области персональных данных, либо обработка персональных данных, несовместимая с целями сбора персональных данных, за исключением случаев, предусмотренных частями 2, 11 - 18 настоящей статьи и статьей 17.13 настоящего Кодекса, если эти действия не содержат уголовно наказуемого </a:t>
            </a:r>
            <a:r>
              <a:rPr lang="ru-RU" dirty="0" smtClean="0">
                <a:latin typeface="Arial Narrow" panose="020B0606020202030204" pitchFamily="34" charset="0"/>
              </a:rPr>
              <a:t>деяния</a:t>
            </a:r>
            <a:endParaRPr lang="ru-RU" dirty="0">
              <a:latin typeface="Arial Narrow" panose="020B0606020202030204" pitchFamily="34" charset="0"/>
            </a:endParaRPr>
          </a:p>
        </p:txBody>
      </p:sp>
      <p:sp>
        <p:nvSpPr>
          <p:cNvPr id="7" name="TextBox 6"/>
          <p:cNvSpPr txBox="1"/>
          <p:nvPr/>
        </p:nvSpPr>
        <p:spPr>
          <a:xfrm>
            <a:off x="286405" y="3140967"/>
            <a:ext cx="3672408" cy="203132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ru-RU" dirty="0" smtClean="0">
                <a:latin typeface="Arial Narrow" panose="020B0606020202030204" pitchFamily="34" charset="0"/>
              </a:rPr>
              <a:t>влечет </a:t>
            </a:r>
            <a:r>
              <a:rPr lang="ru-RU" dirty="0">
                <a:latin typeface="Arial Narrow" panose="020B0606020202030204" pitchFamily="34" charset="0"/>
              </a:rPr>
              <a:t>наложение административного штрафа на граждан в размере от </a:t>
            </a:r>
            <a:r>
              <a:rPr lang="ru-RU" b="1" dirty="0">
                <a:latin typeface="Arial Narrow" panose="020B0606020202030204" pitchFamily="34" charset="0"/>
              </a:rPr>
              <a:t>двух тысяч</a:t>
            </a:r>
            <a:r>
              <a:rPr lang="ru-RU" dirty="0">
                <a:latin typeface="Arial Narrow" panose="020B0606020202030204" pitchFamily="34" charset="0"/>
              </a:rPr>
              <a:t> до </a:t>
            </a:r>
            <a:r>
              <a:rPr lang="ru-RU" b="1" dirty="0">
                <a:latin typeface="Arial Narrow" panose="020B0606020202030204" pitchFamily="34" charset="0"/>
              </a:rPr>
              <a:t>шести тысяч </a:t>
            </a:r>
            <a:r>
              <a:rPr lang="ru-RU" dirty="0">
                <a:latin typeface="Arial Narrow" panose="020B0606020202030204" pitchFamily="34" charset="0"/>
              </a:rPr>
              <a:t>рублей; на должностных лиц - от </a:t>
            </a:r>
            <a:r>
              <a:rPr lang="ru-RU" b="1" dirty="0">
                <a:latin typeface="Arial Narrow" panose="020B0606020202030204" pitchFamily="34" charset="0"/>
              </a:rPr>
              <a:t>десяти тысяч </a:t>
            </a:r>
            <a:r>
              <a:rPr lang="ru-RU" dirty="0">
                <a:latin typeface="Arial Narrow" panose="020B0606020202030204" pitchFamily="34" charset="0"/>
              </a:rPr>
              <a:t>до </a:t>
            </a:r>
            <a:r>
              <a:rPr lang="ru-RU" b="1" dirty="0">
                <a:latin typeface="Arial Narrow" panose="020B0606020202030204" pitchFamily="34" charset="0"/>
              </a:rPr>
              <a:t>двадцати</a:t>
            </a:r>
            <a:r>
              <a:rPr lang="ru-RU" dirty="0">
                <a:latin typeface="Arial Narrow" panose="020B0606020202030204" pitchFamily="34" charset="0"/>
              </a:rPr>
              <a:t> </a:t>
            </a:r>
            <a:r>
              <a:rPr lang="ru-RU" b="1" dirty="0">
                <a:latin typeface="Arial Narrow" panose="020B0606020202030204" pitchFamily="34" charset="0"/>
              </a:rPr>
              <a:t>тысяч</a:t>
            </a:r>
            <a:r>
              <a:rPr lang="ru-RU" dirty="0">
                <a:latin typeface="Arial Narrow" panose="020B0606020202030204" pitchFamily="34" charset="0"/>
              </a:rPr>
              <a:t> рублей; на юридических лиц - от </a:t>
            </a:r>
            <a:r>
              <a:rPr lang="ru-RU" b="1" dirty="0">
                <a:latin typeface="Arial Narrow" panose="020B0606020202030204" pitchFamily="34" charset="0"/>
              </a:rPr>
              <a:t>шестидесяти</a:t>
            </a:r>
            <a:r>
              <a:rPr lang="ru-RU" dirty="0">
                <a:latin typeface="Arial Narrow" panose="020B0606020202030204" pitchFamily="34" charset="0"/>
              </a:rPr>
              <a:t> </a:t>
            </a:r>
            <a:r>
              <a:rPr lang="ru-RU" b="1" dirty="0">
                <a:latin typeface="Arial Narrow" panose="020B0606020202030204" pitchFamily="34" charset="0"/>
              </a:rPr>
              <a:t>тысяч</a:t>
            </a:r>
            <a:r>
              <a:rPr lang="ru-RU" dirty="0">
                <a:latin typeface="Arial Narrow" panose="020B0606020202030204" pitchFamily="34" charset="0"/>
              </a:rPr>
              <a:t> до </a:t>
            </a:r>
            <a:r>
              <a:rPr lang="ru-RU" b="1" dirty="0">
                <a:latin typeface="Arial Narrow" panose="020B0606020202030204" pitchFamily="34" charset="0"/>
              </a:rPr>
              <a:t>ста</a:t>
            </a:r>
            <a:r>
              <a:rPr lang="ru-RU" dirty="0">
                <a:latin typeface="Arial Narrow" panose="020B0606020202030204" pitchFamily="34" charset="0"/>
              </a:rPr>
              <a:t> </a:t>
            </a:r>
            <a:r>
              <a:rPr lang="ru-RU" b="1" dirty="0">
                <a:latin typeface="Arial Narrow" panose="020B0606020202030204" pitchFamily="34" charset="0"/>
              </a:rPr>
              <a:t>тысяч</a:t>
            </a:r>
            <a:r>
              <a:rPr lang="ru-RU" dirty="0">
                <a:latin typeface="Arial Narrow" panose="020B0606020202030204" pitchFamily="34" charset="0"/>
              </a:rPr>
              <a:t> </a:t>
            </a:r>
            <a:r>
              <a:rPr lang="ru-RU" dirty="0" smtClean="0">
                <a:latin typeface="Arial Narrow" panose="020B0606020202030204" pitchFamily="34" charset="0"/>
              </a:rPr>
              <a:t>рублей</a:t>
            </a:r>
            <a:endParaRPr lang="ru-RU" dirty="0">
              <a:latin typeface="Arial Narrow" panose="020B0606020202030204" pitchFamily="34" charset="0"/>
            </a:endParaRPr>
          </a:p>
        </p:txBody>
      </p:sp>
      <p:sp>
        <p:nvSpPr>
          <p:cNvPr id="8" name="TextBox 7"/>
          <p:cNvSpPr txBox="1"/>
          <p:nvPr/>
        </p:nvSpPr>
        <p:spPr>
          <a:xfrm>
            <a:off x="4876272" y="3002467"/>
            <a:ext cx="3683447" cy="230832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ru-RU" dirty="0">
                <a:latin typeface="Arial Narrow" panose="020B0606020202030204" pitchFamily="34" charset="0"/>
              </a:rPr>
              <a:t>влечет наложение административного штрафа на граждан в размере от </a:t>
            </a:r>
            <a:r>
              <a:rPr lang="ru-RU" b="1" dirty="0">
                <a:latin typeface="Arial Narrow" panose="020B0606020202030204" pitchFamily="34" charset="0"/>
              </a:rPr>
              <a:t>десяти тысяч </a:t>
            </a:r>
            <a:r>
              <a:rPr lang="ru-RU" dirty="0">
                <a:latin typeface="Arial Narrow" panose="020B0606020202030204" pitchFamily="34" charset="0"/>
              </a:rPr>
              <a:t>до </a:t>
            </a:r>
            <a:r>
              <a:rPr lang="ru-RU" b="1" dirty="0">
                <a:latin typeface="Arial Narrow" panose="020B0606020202030204" pitchFamily="34" charset="0"/>
              </a:rPr>
              <a:t>пятнадцати</a:t>
            </a:r>
            <a:r>
              <a:rPr lang="ru-RU" dirty="0">
                <a:latin typeface="Arial Narrow" panose="020B0606020202030204" pitchFamily="34" charset="0"/>
              </a:rPr>
              <a:t> </a:t>
            </a:r>
            <a:r>
              <a:rPr lang="ru-RU" b="1" dirty="0">
                <a:latin typeface="Arial Narrow" panose="020B0606020202030204" pitchFamily="34" charset="0"/>
              </a:rPr>
              <a:t>тысяч</a:t>
            </a:r>
            <a:r>
              <a:rPr lang="ru-RU" dirty="0">
                <a:latin typeface="Arial Narrow" panose="020B0606020202030204" pitchFamily="34" charset="0"/>
              </a:rPr>
              <a:t> рублей; на должностных лиц - от </a:t>
            </a:r>
            <a:r>
              <a:rPr lang="ru-RU" b="1" dirty="0">
                <a:latin typeface="Arial Narrow" panose="020B0606020202030204" pitchFamily="34" charset="0"/>
              </a:rPr>
              <a:t>пятидесяти</a:t>
            </a:r>
            <a:r>
              <a:rPr lang="ru-RU" dirty="0">
                <a:latin typeface="Arial Narrow" panose="020B0606020202030204" pitchFamily="34" charset="0"/>
              </a:rPr>
              <a:t> </a:t>
            </a:r>
            <a:r>
              <a:rPr lang="ru-RU" b="1" dirty="0">
                <a:latin typeface="Arial Narrow" panose="020B0606020202030204" pitchFamily="34" charset="0"/>
              </a:rPr>
              <a:t>тысяч </a:t>
            </a:r>
            <a:r>
              <a:rPr lang="ru-RU" dirty="0">
                <a:latin typeface="Arial Narrow" panose="020B0606020202030204" pitchFamily="34" charset="0"/>
              </a:rPr>
              <a:t>до </a:t>
            </a:r>
            <a:r>
              <a:rPr lang="ru-RU" b="1" dirty="0">
                <a:latin typeface="Arial Narrow" panose="020B0606020202030204" pitchFamily="34" charset="0"/>
              </a:rPr>
              <a:t>ста тысяч </a:t>
            </a:r>
            <a:r>
              <a:rPr lang="ru-RU" dirty="0">
                <a:latin typeface="Arial Narrow" panose="020B0606020202030204" pitchFamily="34" charset="0"/>
              </a:rPr>
              <a:t>рублей; на юридических лиц - от </a:t>
            </a:r>
            <a:r>
              <a:rPr lang="ru-RU" b="1" dirty="0">
                <a:latin typeface="Arial Narrow" panose="020B0606020202030204" pitchFamily="34" charset="0"/>
              </a:rPr>
              <a:t>ста</a:t>
            </a:r>
            <a:r>
              <a:rPr lang="ru-RU" dirty="0">
                <a:latin typeface="Arial Narrow" panose="020B0606020202030204" pitchFamily="34" charset="0"/>
              </a:rPr>
              <a:t> </a:t>
            </a:r>
            <a:r>
              <a:rPr lang="ru-RU" b="1" dirty="0">
                <a:latin typeface="Arial Narrow" panose="020B0606020202030204" pitchFamily="34" charset="0"/>
              </a:rPr>
              <a:t>пятидесяти</a:t>
            </a:r>
            <a:r>
              <a:rPr lang="ru-RU" dirty="0">
                <a:latin typeface="Arial Narrow" panose="020B0606020202030204" pitchFamily="34" charset="0"/>
              </a:rPr>
              <a:t> </a:t>
            </a:r>
            <a:r>
              <a:rPr lang="ru-RU" b="1" dirty="0">
                <a:latin typeface="Arial Narrow" panose="020B0606020202030204" pitchFamily="34" charset="0"/>
              </a:rPr>
              <a:t>тысяч</a:t>
            </a:r>
            <a:r>
              <a:rPr lang="ru-RU" dirty="0">
                <a:latin typeface="Arial Narrow" panose="020B0606020202030204" pitchFamily="34" charset="0"/>
              </a:rPr>
              <a:t> до </a:t>
            </a:r>
            <a:r>
              <a:rPr lang="ru-RU" b="1" dirty="0">
                <a:latin typeface="Arial Narrow" panose="020B0606020202030204" pitchFamily="34" charset="0"/>
              </a:rPr>
              <a:t>трехсот тысяч </a:t>
            </a:r>
            <a:r>
              <a:rPr lang="ru-RU" dirty="0" smtClean="0">
                <a:latin typeface="Arial Narrow" panose="020B0606020202030204" pitchFamily="34" charset="0"/>
              </a:rPr>
              <a:t>рублей</a:t>
            </a:r>
            <a:endParaRPr lang="ru-RU" dirty="0">
              <a:latin typeface="Arial Narrow" panose="020B0606020202030204" pitchFamily="34" charset="0"/>
            </a:endParaRPr>
          </a:p>
        </p:txBody>
      </p:sp>
      <p:sp>
        <p:nvSpPr>
          <p:cNvPr id="10" name="TextBox 9"/>
          <p:cNvSpPr txBox="1"/>
          <p:nvPr/>
        </p:nvSpPr>
        <p:spPr>
          <a:xfrm>
            <a:off x="1078261" y="5172292"/>
            <a:ext cx="1880643" cy="338554"/>
          </a:xfrm>
          <a:prstGeom prst="rect">
            <a:avLst/>
          </a:prstGeom>
          <a:noFill/>
        </p:spPr>
        <p:txBody>
          <a:bodyPr wrap="none" rtlCol="0">
            <a:spAutoFit/>
          </a:bodyPr>
          <a:lstStyle/>
          <a:p>
            <a:r>
              <a:rPr lang="ru-RU" sz="1600" i="1" dirty="0" smtClean="0">
                <a:latin typeface="Arial Narrow" panose="020B0606020202030204" pitchFamily="34" charset="0"/>
              </a:rPr>
              <a:t>настоящая редакция</a:t>
            </a:r>
            <a:endParaRPr lang="ru-RU" sz="1600" i="1" dirty="0">
              <a:latin typeface="Arial Narrow" panose="020B0606020202030204" pitchFamily="34" charset="0"/>
            </a:endParaRPr>
          </a:p>
        </p:txBody>
      </p:sp>
      <p:sp>
        <p:nvSpPr>
          <p:cNvPr id="12" name="TextBox 11"/>
          <p:cNvSpPr txBox="1"/>
          <p:nvPr/>
        </p:nvSpPr>
        <p:spPr>
          <a:xfrm>
            <a:off x="5259976" y="5338663"/>
            <a:ext cx="2952328" cy="338554"/>
          </a:xfrm>
          <a:prstGeom prst="rect">
            <a:avLst/>
          </a:prstGeom>
          <a:noFill/>
        </p:spPr>
        <p:txBody>
          <a:bodyPr wrap="square" rtlCol="0">
            <a:spAutoFit/>
          </a:bodyPr>
          <a:lstStyle/>
          <a:p>
            <a:pPr algn="ctr"/>
            <a:r>
              <a:rPr lang="ru-RU" sz="1600" i="1" dirty="0" smtClean="0">
                <a:latin typeface="Arial Narrow" panose="020B0606020202030204" pitchFamily="34" charset="0"/>
              </a:rPr>
              <a:t>редакция с 30.05.2025</a:t>
            </a:r>
            <a:endParaRPr lang="ru-RU" sz="1600" i="1" dirty="0">
              <a:latin typeface="Arial Narrow" panose="020B0606020202030204" pitchFamily="34" charset="0"/>
            </a:endParaRPr>
          </a:p>
        </p:txBody>
      </p:sp>
    </p:spTree>
    <p:custDataLst>
      <p:tags r:id="rId1"/>
    </p:custDataLst>
    <p:extLst>
      <p:ext uri="{BB962C8B-B14F-4D97-AF65-F5344CB8AC3E}">
        <p14:creationId xmlns:p14="http://schemas.microsoft.com/office/powerpoint/2010/main" val="3980915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354" y="659566"/>
            <a:ext cx="8007982" cy="523220"/>
          </a:xfrm>
          <a:prstGeom prst="rect">
            <a:avLst/>
          </a:prstGeom>
          <a:noFill/>
        </p:spPr>
        <p:txBody>
          <a:bodyPr wrap="square" rtlCol="0">
            <a:spAutoFit/>
          </a:bodyPr>
          <a:lstStyle/>
          <a:p>
            <a:pPr marL="285750" indent="-285750">
              <a:buFont typeface="Wingdings" panose="05000000000000000000" pitchFamily="2" charset="2"/>
              <a:buChar char="ü"/>
            </a:pPr>
            <a:r>
              <a:rPr lang="ru-RU" sz="2800" dirty="0" smtClean="0">
                <a:latin typeface="Arial Narrow" panose="020B0606020202030204" pitchFamily="34" charset="0"/>
              </a:rPr>
              <a:t>Изменения в штрафных санкциях в ст. 13.11 КоАП РФ </a:t>
            </a:r>
          </a:p>
        </p:txBody>
      </p:sp>
      <p:pic>
        <p:nvPicPr>
          <p:cNvPr id="9" name="Picture 4" descr="https://upload.wikimedia.org/wikipedia/commons/thumb/7/72/Emblem_of_Roskomnadzor_(web-site).svg/1280px-Emblem_of_Roskomnadzor_(web-site).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30708" y="106837"/>
            <a:ext cx="996469" cy="1105458"/>
          </a:xfrm>
          <a:prstGeom prst="rect">
            <a:avLst/>
          </a:prstGeom>
          <a:noFill/>
          <a:extLst>
            <a:ext uri="{909E8E84-426E-40DD-AFC4-6F175D3DCCD1}">
              <a14:hiddenFill xmlns:a14="http://schemas.microsoft.com/office/drawing/2010/main">
                <a:solidFill>
                  <a:srgbClr val="FFFFFF"/>
                </a:solidFill>
              </a14:hiddenFill>
            </a:ext>
          </a:extLst>
        </p:spPr>
      </p:pic>
      <p:sp>
        <p:nvSpPr>
          <p:cNvPr id="6" name="Номер слайда 5"/>
          <p:cNvSpPr>
            <a:spLocks noGrp="1"/>
          </p:cNvSpPr>
          <p:nvPr>
            <p:ph type="sldNum" sz="quarter" idx="12"/>
          </p:nvPr>
        </p:nvSpPr>
        <p:spPr/>
        <p:txBody>
          <a:bodyPr/>
          <a:lstStyle/>
          <a:p>
            <a:fld id="{B19B0651-EE4F-4900-A07F-96A6BFA9D0F0}" type="slidenum">
              <a:rPr lang="ru-RU" smtClean="0"/>
              <a:t>34</a:t>
            </a:fld>
            <a:endParaRPr lang="ru-RU"/>
          </a:p>
        </p:txBody>
      </p:sp>
      <p:sp>
        <p:nvSpPr>
          <p:cNvPr id="11" name="TextBox 10"/>
          <p:cNvSpPr txBox="1"/>
          <p:nvPr/>
        </p:nvSpPr>
        <p:spPr>
          <a:xfrm>
            <a:off x="179513" y="125827"/>
            <a:ext cx="7558601" cy="307777"/>
          </a:xfrm>
          <a:prstGeom prst="rect">
            <a:avLst/>
          </a:prstGeom>
          <a:noFill/>
        </p:spPr>
        <p:txBody>
          <a:bodyPr wrap="square" lIns="0" tIns="0" rIns="0" bIns="0" rtlCol="0">
            <a:spAutoFit/>
          </a:bodyPr>
          <a:lstStyle/>
          <a:p>
            <a:pPr algn="ctr" defTabSz="0"/>
            <a:r>
              <a:rPr lang="ru-RU" sz="2000" b="1" dirty="0" smtClean="0">
                <a:solidFill>
                  <a:schemeClr val="tx2">
                    <a:lumMod val="75000"/>
                  </a:schemeClr>
                </a:solidFill>
                <a:latin typeface="Arial Narrow" panose="020B0606020202030204" pitchFamily="34" charset="0"/>
              </a:rPr>
              <a:t>ИЗМЕНЕНИЯ В 	КОАП РФ</a:t>
            </a:r>
          </a:p>
        </p:txBody>
      </p:sp>
      <p:sp>
        <p:nvSpPr>
          <p:cNvPr id="2" name="TextBox 1"/>
          <p:cNvSpPr txBox="1"/>
          <p:nvPr/>
        </p:nvSpPr>
        <p:spPr>
          <a:xfrm>
            <a:off x="61072" y="1217200"/>
            <a:ext cx="8467870" cy="646331"/>
          </a:xfrm>
          <a:prstGeom prst="rect">
            <a:avLst/>
          </a:prstGeom>
          <a:noFill/>
        </p:spPr>
        <p:txBody>
          <a:bodyPr wrap="square" rtlCol="0">
            <a:spAutoFit/>
          </a:bodyPr>
          <a:lstStyle/>
          <a:p>
            <a:pPr algn="ctr"/>
            <a:r>
              <a:rPr lang="ru-RU" dirty="0">
                <a:latin typeface="Arial Narrow" panose="020B0606020202030204" pitchFamily="34" charset="0"/>
              </a:rPr>
              <a:t>1.1. Повторное совершение административного правонарушения, предусмотренного частью 1 настоящей </a:t>
            </a:r>
            <a:r>
              <a:rPr lang="ru-RU" dirty="0" smtClean="0">
                <a:latin typeface="Arial Narrow" panose="020B0606020202030204" pitchFamily="34" charset="0"/>
              </a:rPr>
              <a:t>статьи</a:t>
            </a:r>
            <a:endParaRPr lang="ru-RU" dirty="0">
              <a:latin typeface="Arial Narrow" panose="020B0606020202030204" pitchFamily="34" charset="0"/>
            </a:endParaRPr>
          </a:p>
        </p:txBody>
      </p:sp>
      <p:sp>
        <p:nvSpPr>
          <p:cNvPr id="7" name="TextBox 6"/>
          <p:cNvSpPr txBox="1"/>
          <p:nvPr/>
        </p:nvSpPr>
        <p:spPr>
          <a:xfrm>
            <a:off x="286405" y="2309970"/>
            <a:ext cx="3672408" cy="286232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ru-RU" dirty="0">
                <a:latin typeface="Arial Narrow" panose="020B0606020202030204" pitchFamily="34" charset="0"/>
              </a:rPr>
              <a:t>влечет наложение административного штрафа на граждан в размере от </a:t>
            </a:r>
            <a:r>
              <a:rPr lang="ru-RU" b="1" dirty="0">
                <a:latin typeface="Arial Narrow" panose="020B0606020202030204" pitchFamily="34" charset="0"/>
              </a:rPr>
              <a:t>четырех </a:t>
            </a:r>
            <a:r>
              <a:rPr lang="ru-RU" dirty="0">
                <a:latin typeface="Arial Narrow" panose="020B0606020202030204" pitchFamily="34" charset="0"/>
              </a:rPr>
              <a:t>тысяч до </a:t>
            </a:r>
            <a:r>
              <a:rPr lang="ru-RU" b="1" dirty="0">
                <a:latin typeface="Arial Narrow" panose="020B0606020202030204" pitchFamily="34" charset="0"/>
              </a:rPr>
              <a:t>двенадцати тысяч </a:t>
            </a:r>
            <a:r>
              <a:rPr lang="ru-RU" dirty="0">
                <a:latin typeface="Arial Narrow" panose="020B0606020202030204" pitchFamily="34" charset="0"/>
              </a:rPr>
              <a:t>рублей; на должностных лиц - от </a:t>
            </a:r>
            <a:r>
              <a:rPr lang="ru-RU" b="1" dirty="0">
                <a:latin typeface="Arial Narrow" panose="020B0606020202030204" pitchFamily="34" charset="0"/>
              </a:rPr>
              <a:t>двадцати тысяч </a:t>
            </a:r>
            <a:r>
              <a:rPr lang="ru-RU" dirty="0">
                <a:latin typeface="Arial Narrow" panose="020B0606020202030204" pitchFamily="34" charset="0"/>
              </a:rPr>
              <a:t>до </a:t>
            </a:r>
            <a:r>
              <a:rPr lang="ru-RU" b="1" dirty="0">
                <a:latin typeface="Arial Narrow" panose="020B0606020202030204" pitchFamily="34" charset="0"/>
              </a:rPr>
              <a:t>пятидесяти тысяч </a:t>
            </a:r>
            <a:r>
              <a:rPr lang="ru-RU" dirty="0">
                <a:latin typeface="Arial Narrow" panose="020B0606020202030204" pitchFamily="34" charset="0"/>
              </a:rPr>
              <a:t>рублей; на индивидуальных предпринимателей - от </a:t>
            </a:r>
            <a:r>
              <a:rPr lang="ru-RU" b="1" dirty="0">
                <a:latin typeface="Arial Narrow" panose="020B0606020202030204" pitchFamily="34" charset="0"/>
              </a:rPr>
              <a:t>пятидесяти тысяч</a:t>
            </a:r>
            <a:r>
              <a:rPr lang="ru-RU" dirty="0">
                <a:latin typeface="Arial Narrow" panose="020B0606020202030204" pitchFamily="34" charset="0"/>
              </a:rPr>
              <a:t> до </a:t>
            </a:r>
            <a:r>
              <a:rPr lang="ru-RU" b="1" dirty="0">
                <a:latin typeface="Arial Narrow" panose="020B0606020202030204" pitchFamily="34" charset="0"/>
              </a:rPr>
              <a:t>ста тысяч </a:t>
            </a:r>
            <a:r>
              <a:rPr lang="ru-RU" dirty="0">
                <a:latin typeface="Arial Narrow" panose="020B0606020202030204" pitchFamily="34" charset="0"/>
              </a:rPr>
              <a:t>рублей; на юридических лиц - от </a:t>
            </a:r>
            <a:r>
              <a:rPr lang="ru-RU" b="1" dirty="0">
                <a:latin typeface="Arial Narrow" panose="020B0606020202030204" pitchFamily="34" charset="0"/>
              </a:rPr>
              <a:t>ста тысяч </a:t>
            </a:r>
            <a:r>
              <a:rPr lang="ru-RU" dirty="0">
                <a:latin typeface="Arial Narrow" panose="020B0606020202030204" pitchFamily="34" charset="0"/>
              </a:rPr>
              <a:t>до </a:t>
            </a:r>
            <a:r>
              <a:rPr lang="ru-RU" b="1" dirty="0">
                <a:latin typeface="Arial Narrow" panose="020B0606020202030204" pitchFamily="34" charset="0"/>
              </a:rPr>
              <a:t>трехсот тысяч </a:t>
            </a:r>
            <a:r>
              <a:rPr lang="ru-RU" dirty="0">
                <a:latin typeface="Arial Narrow" panose="020B0606020202030204" pitchFamily="34" charset="0"/>
              </a:rPr>
              <a:t>рублей. </a:t>
            </a:r>
          </a:p>
        </p:txBody>
      </p:sp>
      <p:sp>
        <p:nvSpPr>
          <p:cNvPr id="8" name="TextBox 7"/>
          <p:cNvSpPr txBox="1"/>
          <p:nvPr/>
        </p:nvSpPr>
        <p:spPr>
          <a:xfrm>
            <a:off x="4894416" y="2564904"/>
            <a:ext cx="3683447" cy="230832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ru-RU" dirty="0" smtClean="0">
                <a:latin typeface="Arial Narrow" panose="020B0606020202030204" pitchFamily="34" charset="0"/>
              </a:rPr>
              <a:t>влечет наложение административного штрафа на граждан в размере от </a:t>
            </a:r>
            <a:r>
              <a:rPr lang="ru-RU" b="1" dirty="0" smtClean="0">
                <a:latin typeface="Arial Narrow" panose="020B0606020202030204" pitchFamily="34" charset="0"/>
              </a:rPr>
              <a:t>пятнадцати тысяч </a:t>
            </a:r>
            <a:r>
              <a:rPr lang="ru-RU" dirty="0" smtClean="0">
                <a:latin typeface="Arial Narrow" panose="020B0606020202030204" pitchFamily="34" charset="0"/>
              </a:rPr>
              <a:t>до </a:t>
            </a:r>
            <a:r>
              <a:rPr lang="ru-RU" b="1" dirty="0" smtClean="0">
                <a:latin typeface="Arial Narrow" panose="020B0606020202030204" pitchFamily="34" charset="0"/>
              </a:rPr>
              <a:t>тридцати тысяч </a:t>
            </a:r>
            <a:r>
              <a:rPr lang="ru-RU" dirty="0" smtClean="0">
                <a:latin typeface="Arial Narrow" panose="020B0606020202030204" pitchFamily="34" charset="0"/>
              </a:rPr>
              <a:t>рублей; на должностных лиц - от </a:t>
            </a:r>
            <a:r>
              <a:rPr lang="ru-RU" b="1" dirty="0" smtClean="0">
                <a:latin typeface="Arial Narrow" panose="020B0606020202030204" pitchFamily="34" charset="0"/>
              </a:rPr>
              <a:t>ста тысяч </a:t>
            </a:r>
            <a:r>
              <a:rPr lang="ru-RU" dirty="0" smtClean="0">
                <a:latin typeface="Arial Narrow" panose="020B0606020202030204" pitchFamily="34" charset="0"/>
              </a:rPr>
              <a:t>до </a:t>
            </a:r>
            <a:r>
              <a:rPr lang="ru-RU" b="1" dirty="0" smtClean="0">
                <a:latin typeface="Arial Narrow" panose="020B0606020202030204" pitchFamily="34" charset="0"/>
              </a:rPr>
              <a:t>двухсот тысяч </a:t>
            </a:r>
            <a:r>
              <a:rPr lang="ru-RU" dirty="0" smtClean="0">
                <a:latin typeface="Arial Narrow" panose="020B0606020202030204" pitchFamily="34" charset="0"/>
              </a:rPr>
              <a:t>рублей; на юридических лиц - от </a:t>
            </a:r>
            <a:r>
              <a:rPr lang="ru-RU" b="1" dirty="0" smtClean="0">
                <a:latin typeface="Arial Narrow" panose="020B0606020202030204" pitchFamily="34" charset="0"/>
              </a:rPr>
              <a:t>трехсот тысяч </a:t>
            </a:r>
            <a:r>
              <a:rPr lang="ru-RU" dirty="0" smtClean="0">
                <a:latin typeface="Arial Narrow" panose="020B0606020202030204" pitchFamily="34" charset="0"/>
              </a:rPr>
              <a:t>до </a:t>
            </a:r>
            <a:r>
              <a:rPr lang="ru-RU" b="1" dirty="0" smtClean="0">
                <a:latin typeface="Arial Narrow" panose="020B0606020202030204" pitchFamily="34" charset="0"/>
              </a:rPr>
              <a:t>пятисот тысяч </a:t>
            </a:r>
            <a:r>
              <a:rPr lang="ru-RU" dirty="0" smtClean="0">
                <a:latin typeface="Arial Narrow" panose="020B0606020202030204" pitchFamily="34" charset="0"/>
              </a:rPr>
              <a:t>рублей.</a:t>
            </a:r>
            <a:endParaRPr lang="ru-RU" dirty="0">
              <a:latin typeface="Arial Narrow" panose="020B0606020202030204" pitchFamily="34" charset="0"/>
            </a:endParaRPr>
          </a:p>
        </p:txBody>
      </p:sp>
      <p:sp>
        <p:nvSpPr>
          <p:cNvPr id="10" name="TextBox 9"/>
          <p:cNvSpPr txBox="1"/>
          <p:nvPr/>
        </p:nvSpPr>
        <p:spPr>
          <a:xfrm>
            <a:off x="1078261" y="5172292"/>
            <a:ext cx="1880643" cy="338554"/>
          </a:xfrm>
          <a:prstGeom prst="rect">
            <a:avLst/>
          </a:prstGeom>
          <a:noFill/>
        </p:spPr>
        <p:txBody>
          <a:bodyPr wrap="none" rtlCol="0">
            <a:spAutoFit/>
          </a:bodyPr>
          <a:lstStyle/>
          <a:p>
            <a:r>
              <a:rPr lang="ru-RU" sz="1600" i="1" dirty="0" smtClean="0">
                <a:latin typeface="Arial Narrow" panose="020B0606020202030204" pitchFamily="34" charset="0"/>
              </a:rPr>
              <a:t>настоящая редакция</a:t>
            </a:r>
            <a:endParaRPr lang="ru-RU" sz="1600" i="1" dirty="0">
              <a:latin typeface="Arial Narrow" panose="020B0606020202030204" pitchFamily="34" charset="0"/>
            </a:endParaRPr>
          </a:p>
        </p:txBody>
      </p:sp>
      <p:sp>
        <p:nvSpPr>
          <p:cNvPr id="12" name="TextBox 11"/>
          <p:cNvSpPr txBox="1"/>
          <p:nvPr/>
        </p:nvSpPr>
        <p:spPr>
          <a:xfrm>
            <a:off x="5259975" y="4895249"/>
            <a:ext cx="2952328" cy="338554"/>
          </a:xfrm>
          <a:prstGeom prst="rect">
            <a:avLst/>
          </a:prstGeom>
          <a:noFill/>
        </p:spPr>
        <p:txBody>
          <a:bodyPr wrap="square" rtlCol="0">
            <a:spAutoFit/>
          </a:bodyPr>
          <a:lstStyle/>
          <a:p>
            <a:pPr algn="ctr"/>
            <a:r>
              <a:rPr lang="ru-RU" sz="1600" i="1" dirty="0" smtClean="0">
                <a:latin typeface="Arial Narrow" panose="020B0606020202030204" pitchFamily="34" charset="0"/>
              </a:rPr>
              <a:t>редакция с 30.05.2025</a:t>
            </a:r>
            <a:endParaRPr lang="ru-RU" sz="1600" i="1" dirty="0">
              <a:latin typeface="Arial Narrow" panose="020B0606020202030204" pitchFamily="34" charset="0"/>
            </a:endParaRPr>
          </a:p>
        </p:txBody>
      </p:sp>
    </p:spTree>
    <p:custDataLst>
      <p:tags r:id="rId1"/>
    </p:custDataLst>
    <p:extLst>
      <p:ext uri="{BB962C8B-B14F-4D97-AF65-F5344CB8AC3E}">
        <p14:creationId xmlns:p14="http://schemas.microsoft.com/office/powerpoint/2010/main" val="183006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354" y="659566"/>
            <a:ext cx="8007982" cy="523220"/>
          </a:xfrm>
          <a:prstGeom prst="rect">
            <a:avLst/>
          </a:prstGeom>
          <a:noFill/>
        </p:spPr>
        <p:txBody>
          <a:bodyPr wrap="square" rtlCol="0">
            <a:spAutoFit/>
          </a:bodyPr>
          <a:lstStyle/>
          <a:p>
            <a:pPr marL="285750" indent="-285750">
              <a:buFont typeface="Wingdings" panose="05000000000000000000" pitchFamily="2" charset="2"/>
              <a:buChar char="ü"/>
            </a:pPr>
            <a:r>
              <a:rPr lang="ru-RU" sz="2800" dirty="0" smtClean="0">
                <a:latin typeface="Arial Narrow" panose="020B0606020202030204" pitchFamily="34" charset="0"/>
              </a:rPr>
              <a:t>Добавление новых составов в ст. 13.11 КоАП РФ </a:t>
            </a:r>
          </a:p>
        </p:txBody>
      </p:sp>
      <p:pic>
        <p:nvPicPr>
          <p:cNvPr id="9" name="Picture 4" descr="https://upload.wikimedia.org/wikipedia/commons/thumb/7/72/Emblem_of_Roskomnadzor_(web-site).svg/1280px-Emblem_of_Roskomnadzor_(web-site).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30708" y="106837"/>
            <a:ext cx="996469" cy="1105458"/>
          </a:xfrm>
          <a:prstGeom prst="rect">
            <a:avLst/>
          </a:prstGeom>
          <a:noFill/>
          <a:extLst>
            <a:ext uri="{909E8E84-426E-40DD-AFC4-6F175D3DCCD1}">
              <a14:hiddenFill xmlns:a14="http://schemas.microsoft.com/office/drawing/2010/main">
                <a:solidFill>
                  <a:srgbClr val="FFFFFF"/>
                </a:solidFill>
              </a14:hiddenFill>
            </a:ext>
          </a:extLst>
        </p:spPr>
      </p:pic>
      <p:sp>
        <p:nvSpPr>
          <p:cNvPr id="6" name="Номер слайда 5"/>
          <p:cNvSpPr>
            <a:spLocks noGrp="1"/>
          </p:cNvSpPr>
          <p:nvPr>
            <p:ph type="sldNum" sz="quarter" idx="12"/>
          </p:nvPr>
        </p:nvSpPr>
        <p:spPr/>
        <p:txBody>
          <a:bodyPr/>
          <a:lstStyle/>
          <a:p>
            <a:fld id="{B19B0651-EE4F-4900-A07F-96A6BFA9D0F0}" type="slidenum">
              <a:rPr lang="ru-RU" smtClean="0"/>
              <a:t>35</a:t>
            </a:fld>
            <a:endParaRPr lang="ru-RU"/>
          </a:p>
        </p:txBody>
      </p:sp>
      <p:sp>
        <p:nvSpPr>
          <p:cNvPr id="11" name="TextBox 10"/>
          <p:cNvSpPr txBox="1"/>
          <p:nvPr/>
        </p:nvSpPr>
        <p:spPr>
          <a:xfrm>
            <a:off x="179513" y="125827"/>
            <a:ext cx="7558601" cy="307777"/>
          </a:xfrm>
          <a:prstGeom prst="rect">
            <a:avLst/>
          </a:prstGeom>
          <a:noFill/>
        </p:spPr>
        <p:txBody>
          <a:bodyPr wrap="square" lIns="0" tIns="0" rIns="0" bIns="0" rtlCol="0">
            <a:spAutoFit/>
          </a:bodyPr>
          <a:lstStyle/>
          <a:p>
            <a:pPr algn="ctr" defTabSz="0"/>
            <a:r>
              <a:rPr lang="ru-RU" sz="2000" b="1" dirty="0" smtClean="0">
                <a:solidFill>
                  <a:schemeClr val="tx2">
                    <a:lumMod val="75000"/>
                  </a:schemeClr>
                </a:solidFill>
                <a:latin typeface="Arial Narrow" panose="020B0606020202030204" pitchFamily="34" charset="0"/>
              </a:rPr>
              <a:t>ИЗМЕНЕНИЯ В 	КОАП РФ</a:t>
            </a:r>
          </a:p>
        </p:txBody>
      </p:sp>
      <p:sp>
        <p:nvSpPr>
          <p:cNvPr id="2" name="TextBox 1"/>
          <p:cNvSpPr txBox="1"/>
          <p:nvPr/>
        </p:nvSpPr>
        <p:spPr>
          <a:xfrm>
            <a:off x="61072" y="1217200"/>
            <a:ext cx="8467870" cy="5632311"/>
          </a:xfrm>
          <a:prstGeom prst="rect">
            <a:avLst/>
          </a:prstGeom>
          <a:noFill/>
        </p:spPr>
        <p:txBody>
          <a:bodyPr wrap="square" rtlCol="0">
            <a:spAutoFit/>
          </a:bodyPr>
          <a:lstStyle/>
          <a:p>
            <a:pPr algn="just"/>
            <a:r>
              <a:rPr lang="ru-RU" b="1" dirty="0">
                <a:latin typeface="Arial Narrow" panose="020B0606020202030204" pitchFamily="34" charset="0"/>
              </a:rPr>
              <a:t>10. </a:t>
            </a:r>
            <a:r>
              <a:rPr lang="ru-RU" dirty="0">
                <a:latin typeface="Arial Narrow" panose="020B0606020202030204" pitchFamily="34" charset="0"/>
              </a:rPr>
              <a:t>Невыполнение или несвоевременное выполнение оператором предусмотренной законодательством Российской Федерации в области персональных данных обязанности по уведомлению уполномоченного органа по защите прав субъектов персональных данных о намерении осуществлять обработку персональных </a:t>
            </a:r>
            <a:r>
              <a:rPr lang="ru-RU" dirty="0" smtClean="0">
                <a:latin typeface="Arial Narrow" panose="020B0606020202030204" pitchFamily="34" charset="0"/>
              </a:rPr>
              <a:t>данных.</a:t>
            </a:r>
            <a:endParaRPr lang="ru-RU" dirty="0">
              <a:latin typeface="Arial Narrow" panose="020B0606020202030204" pitchFamily="34" charset="0"/>
            </a:endParaRPr>
          </a:p>
          <a:p>
            <a:pPr algn="just"/>
            <a:r>
              <a:rPr lang="ru-RU" b="1" dirty="0" smtClean="0">
                <a:latin typeface="Arial Narrow" panose="020B0606020202030204" pitchFamily="34" charset="0"/>
              </a:rPr>
              <a:t>11</a:t>
            </a:r>
            <a:r>
              <a:rPr lang="ru-RU" b="1" dirty="0">
                <a:latin typeface="Arial Narrow" panose="020B0606020202030204" pitchFamily="34" charset="0"/>
              </a:rPr>
              <a:t>. </a:t>
            </a:r>
            <a:r>
              <a:rPr lang="ru-RU" dirty="0">
                <a:latin typeface="Arial Narrow" panose="020B0606020202030204" pitchFamily="34" charset="0"/>
              </a:rPr>
              <a:t>Невыполнение или несвоевременное выполнение оператором предусмотренной законодательством Российской Федерации в области персональных данных обязанности по уведомлению уполномоченного органа по защите прав субъектов персональных данных в случае установления факта неправомерной или случайной передачи (предоставления, распространения, доступа) персональных данных, повлекшей нарушение прав субъектов персональных </a:t>
            </a:r>
            <a:r>
              <a:rPr lang="ru-RU" dirty="0" smtClean="0">
                <a:latin typeface="Arial Narrow" panose="020B0606020202030204" pitchFamily="34" charset="0"/>
              </a:rPr>
              <a:t>данных.</a:t>
            </a:r>
            <a:endParaRPr lang="ru-RU" dirty="0">
              <a:latin typeface="Arial Narrow" panose="020B0606020202030204" pitchFamily="34" charset="0"/>
            </a:endParaRPr>
          </a:p>
          <a:p>
            <a:pPr algn="just"/>
            <a:r>
              <a:rPr lang="ru-RU" b="1" dirty="0" smtClean="0">
                <a:latin typeface="Arial Narrow" panose="020B0606020202030204" pitchFamily="34" charset="0"/>
              </a:rPr>
              <a:t>12</a:t>
            </a:r>
            <a:r>
              <a:rPr lang="ru-RU" b="1" dirty="0">
                <a:latin typeface="Arial Narrow" panose="020B0606020202030204" pitchFamily="34" charset="0"/>
              </a:rPr>
              <a:t>. </a:t>
            </a:r>
            <a:r>
              <a:rPr lang="ru-RU" dirty="0">
                <a:latin typeface="Arial Narrow" panose="020B0606020202030204" pitchFamily="34" charset="0"/>
              </a:rPr>
              <a:t>Действия (бездействие) оператора, повлекшие неправомерную передачу (предоставление, распространение, доступ) информации, включающей персональные данные от одной тысячи до десяти тысяч субъектов персональных данных и (или) от десяти тысяч до ста тысяч идентификаторов, если эти действия (бездействие) не содержат признаков уголовно наказуемого </a:t>
            </a:r>
            <a:r>
              <a:rPr lang="ru-RU" dirty="0" smtClean="0">
                <a:latin typeface="Arial Narrow" panose="020B0606020202030204" pitchFamily="34" charset="0"/>
              </a:rPr>
              <a:t>деяния.</a:t>
            </a:r>
            <a:endParaRPr lang="ru-RU" dirty="0">
              <a:latin typeface="Arial Narrow" panose="020B0606020202030204" pitchFamily="34" charset="0"/>
            </a:endParaRPr>
          </a:p>
          <a:p>
            <a:pPr algn="just"/>
            <a:r>
              <a:rPr lang="ru-RU" b="1" dirty="0" smtClean="0">
                <a:latin typeface="Arial Narrow" panose="020B0606020202030204" pitchFamily="34" charset="0"/>
              </a:rPr>
              <a:t>13</a:t>
            </a:r>
            <a:r>
              <a:rPr lang="ru-RU" b="1" dirty="0">
                <a:latin typeface="Arial Narrow" panose="020B0606020202030204" pitchFamily="34" charset="0"/>
              </a:rPr>
              <a:t>. </a:t>
            </a:r>
            <a:r>
              <a:rPr lang="ru-RU" dirty="0">
                <a:latin typeface="Arial Narrow" panose="020B0606020202030204" pitchFamily="34" charset="0"/>
              </a:rPr>
              <a:t>Действия (бездействие) оператора, повлекшие неправомерную передачу (предоставление, распространение, доступ) информации, включающей персональные данные от десяти тысяч до ста тысяч субъектов персональных данных и (или) от ста тысяч до одного миллиона идентификаторов, если эти действия (бездействие) не содержат признаков уголовно наказуемого </a:t>
            </a:r>
            <a:r>
              <a:rPr lang="ru-RU" dirty="0" smtClean="0">
                <a:latin typeface="Arial Narrow" panose="020B0606020202030204" pitchFamily="34" charset="0"/>
              </a:rPr>
              <a:t>деяния.</a:t>
            </a:r>
            <a:endParaRPr lang="ru-RU" dirty="0">
              <a:latin typeface="Arial Narrow" panose="020B0606020202030204" pitchFamily="34" charset="0"/>
            </a:endParaRPr>
          </a:p>
        </p:txBody>
      </p:sp>
    </p:spTree>
    <p:custDataLst>
      <p:tags r:id="rId1"/>
    </p:custDataLst>
    <p:extLst>
      <p:ext uri="{BB962C8B-B14F-4D97-AF65-F5344CB8AC3E}">
        <p14:creationId xmlns:p14="http://schemas.microsoft.com/office/powerpoint/2010/main" val="3068138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4" descr="https://upload.wikimedia.org/wikipedia/commons/thumb/7/72/Emblem_of_Roskomnadzor_(web-site).svg/1280px-Emblem_of_Roskomnadzor_(web-site).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30708" y="106837"/>
            <a:ext cx="996469" cy="1105458"/>
          </a:xfrm>
          <a:prstGeom prst="rect">
            <a:avLst/>
          </a:prstGeom>
          <a:noFill/>
          <a:extLst>
            <a:ext uri="{909E8E84-426E-40DD-AFC4-6F175D3DCCD1}">
              <a14:hiddenFill xmlns:a14="http://schemas.microsoft.com/office/drawing/2010/main">
                <a:solidFill>
                  <a:srgbClr val="FFFFFF"/>
                </a:solidFill>
              </a14:hiddenFill>
            </a:ext>
          </a:extLst>
        </p:spPr>
      </p:pic>
      <p:sp>
        <p:nvSpPr>
          <p:cNvPr id="6" name="Номер слайда 5"/>
          <p:cNvSpPr>
            <a:spLocks noGrp="1"/>
          </p:cNvSpPr>
          <p:nvPr>
            <p:ph type="sldNum" sz="quarter" idx="12"/>
          </p:nvPr>
        </p:nvSpPr>
        <p:spPr/>
        <p:txBody>
          <a:bodyPr/>
          <a:lstStyle/>
          <a:p>
            <a:fld id="{B19B0651-EE4F-4900-A07F-96A6BFA9D0F0}" type="slidenum">
              <a:rPr lang="ru-RU" smtClean="0"/>
              <a:t>36</a:t>
            </a:fld>
            <a:endParaRPr lang="ru-RU"/>
          </a:p>
        </p:txBody>
      </p:sp>
      <p:sp>
        <p:nvSpPr>
          <p:cNvPr id="11" name="TextBox 10"/>
          <p:cNvSpPr txBox="1"/>
          <p:nvPr/>
        </p:nvSpPr>
        <p:spPr>
          <a:xfrm>
            <a:off x="179513" y="125827"/>
            <a:ext cx="7558601" cy="307777"/>
          </a:xfrm>
          <a:prstGeom prst="rect">
            <a:avLst/>
          </a:prstGeom>
          <a:noFill/>
        </p:spPr>
        <p:txBody>
          <a:bodyPr wrap="square" lIns="0" tIns="0" rIns="0" bIns="0" rtlCol="0">
            <a:spAutoFit/>
          </a:bodyPr>
          <a:lstStyle/>
          <a:p>
            <a:pPr algn="ctr" defTabSz="0"/>
            <a:r>
              <a:rPr lang="ru-RU" sz="2000" b="1" dirty="0" smtClean="0">
                <a:solidFill>
                  <a:schemeClr val="tx2">
                    <a:lumMod val="75000"/>
                  </a:schemeClr>
                </a:solidFill>
                <a:latin typeface="Arial Narrow" panose="020B0606020202030204" pitchFamily="34" charset="0"/>
              </a:rPr>
              <a:t>ИЗМЕНЕНИЯ В 	КОАП РФ</a:t>
            </a:r>
          </a:p>
        </p:txBody>
      </p:sp>
      <p:sp>
        <p:nvSpPr>
          <p:cNvPr id="2" name="TextBox 1"/>
          <p:cNvSpPr txBox="1"/>
          <p:nvPr/>
        </p:nvSpPr>
        <p:spPr>
          <a:xfrm>
            <a:off x="75713" y="1231767"/>
            <a:ext cx="8467870" cy="5632311"/>
          </a:xfrm>
          <a:prstGeom prst="rect">
            <a:avLst/>
          </a:prstGeom>
          <a:noFill/>
        </p:spPr>
        <p:txBody>
          <a:bodyPr wrap="square" rtlCol="0">
            <a:spAutoFit/>
          </a:bodyPr>
          <a:lstStyle/>
          <a:p>
            <a:pPr algn="just"/>
            <a:r>
              <a:rPr lang="ru-RU" b="1" dirty="0">
                <a:latin typeface="Arial Narrow" panose="020B0606020202030204" pitchFamily="34" charset="0"/>
              </a:rPr>
              <a:t>14. </a:t>
            </a:r>
            <a:r>
              <a:rPr lang="ru-RU" dirty="0">
                <a:latin typeface="Arial Narrow" panose="020B0606020202030204" pitchFamily="34" charset="0"/>
              </a:rPr>
              <a:t>Действия (бездействие) оператора, повлекшие неправомерную передачу (предоставление, распространение, доступ) информации, включающей персональные данные более ста тысяч субъектов персональных данных и (или) более одного миллиона идентификаторов, если </a:t>
            </a:r>
            <a:r>
              <a:rPr lang="ru-RU" dirty="0" smtClean="0">
                <a:latin typeface="Arial Narrow" panose="020B0606020202030204" pitchFamily="34" charset="0"/>
              </a:rPr>
              <a:t>эти </a:t>
            </a:r>
            <a:r>
              <a:rPr lang="ru-RU" dirty="0">
                <a:latin typeface="Arial Narrow" panose="020B0606020202030204" pitchFamily="34" charset="0"/>
              </a:rPr>
              <a:t>действия (бездействие) не содержат признаков уголовно наказуемого </a:t>
            </a:r>
            <a:r>
              <a:rPr lang="ru-RU" dirty="0" smtClean="0">
                <a:latin typeface="Arial Narrow" panose="020B0606020202030204" pitchFamily="34" charset="0"/>
              </a:rPr>
              <a:t>деяния</a:t>
            </a:r>
            <a:endParaRPr lang="ru-RU" dirty="0">
              <a:latin typeface="Arial Narrow" panose="020B0606020202030204" pitchFamily="34" charset="0"/>
            </a:endParaRPr>
          </a:p>
          <a:p>
            <a:pPr algn="just"/>
            <a:r>
              <a:rPr lang="ru-RU" b="1" dirty="0" smtClean="0">
                <a:latin typeface="Arial Narrow" panose="020B0606020202030204" pitchFamily="34" charset="0"/>
              </a:rPr>
              <a:t>15</a:t>
            </a:r>
            <a:r>
              <a:rPr lang="ru-RU" b="1" dirty="0">
                <a:latin typeface="Arial Narrow" panose="020B0606020202030204" pitchFamily="34" charset="0"/>
              </a:rPr>
              <a:t>. </a:t>
            </a:r>
            <a:r>
              <a:rPr lang="ru-RU" dirty="0">
                <a:latin typeface="Arial Narrow" panose="020B0606020202030204" pitchFamily="34" charset="0"/>
              </a:rPr>
              <a:t>Совершение административного правонарушения, предусмотренного частями 12 - 14 настоящей статьи, лицом, подвергнутым административному наказанию за административные правонарушения</a:t>
            </a:r>
            <a:r>
              <a:rPr lang="ru-RU" dirty="0" smtClean="0">
                <a:latin typeface="Arial Narrow" panose="020B0606020202030204" pitchFamily="34" charset="0"/>
              </a:rPr>
              <a:t>, </a:t>
            </a:r>
            <a:r>
              <a:rPr lang="ru-RU" dirty="0">
                <a:latin typeface="Arial Narrow" panose="020B0606020202030204" pitchFamily="34" charset="0"/>
              </a:rPr>
              <a:t>предусмотренные частями 12 - 14, 16 - 18 настоящей статьи и настоящей </a:t>
            </a:r>
            <a:r>
              <a:rPr lang="ru-RU" dirty="0" smtClean="0">
                <a:latin typeface="Arial Narrow" panose="020B0606020202030204" pitchFamily="34" charset="0"/>
              </a:rPr>
              <a:t>частью.</a:t>
            </a:r>
            <a:endParaRPr lang="ru-RU" dirty="0">
              <a:latin typeface="Arial Narrow" panose="020B0606020202030204" pitchFamily="34" charset="0"/>
            </a:endParaRPr>
          </a:p>
          <a:p>
            <a:pPr algn="just"/>
            <a:r>
              <a:rPr lang="ru-RU" b="1" dirty="0" smtClean="0">
                <a:latin typeface="Arial Narrow" panose="020B0606020202030204" pitchFamily="34" charset="0"/>
              </a:rPr>
              <a:t>16</a:t>
            </a:r>
            <a:r>
              <a:rPr lang="ru-RU" b="1" dirty="0">
                <a:latin typeface="Arial Narrow" panose="020B0606020202030204" pitchFamily="34" charset="0"/>
              </a:rPr>
              <a:t>. </a:t>
            </a:r>
            <a:r>
              <a:rPr lang="ru-RU" dirty="0">
                <a:latin typeface="Arial Narrow" panose="020B0606020202030204" pitchFamily="34" charset="0"/>
              </a:rPr>
              <a:t>Действия (бездействие) оператора, повлекшие неправомерную передачу (предоставление, распространение, доступ) информации, включающей специальную категорию персональных </a:t>
            </a:r>
            <a:r>
              <a:rPr lang="ru-RU" dirty="0" smtClean="0">
                <a:latin typeface="Arial Narrow" panose="020B0606020202030204" pitchFamily="34" charset="0"/>
              </a:rPr>
              <a:t>данных</a:t>
            </a:r>
            <a:r>
              <a:rPr lang="ru-RU" dirty="0">
                <a:latin typeface="Arial Narrow" panose="020B0606020202030204" pitchFamily="34" charset="0"/>
              </a:rPr>
              <a:t>.</a:t>
            </a:r>
          </a:p>
          <a:p>
            <a:pPr algn="just"/>
            <a:r>
              <a:rPr lang="ru-RU" b="1" dirty="0" smtClean="0">
                <a:latin typeface="Arial Narrow" panose="020B0606020202030204" pitchFamily="34" charset="0"/>
              </a:rPr>
              <a:t>17</a:t>
            </a:r>
            <a:r>
              <a:rPr lang="ru-RU" b="1" dirty="0">
                <a:latin typeface="Arial Narrow" panose="020B0606020202030204" pitchFamily="34" charset="0"/>
              </a:rPr>
              <a:t>. </a:t>
            </a:r>
            <a:r>
              <a:rPr lang="ru-RU" dirty="0">
                <a:latin typeface="Arial Narrow" panose="020B0606020202030204" pitchFamily="34" charset="0"/>
              </a:rPr>
              <a:t>Действия (бездействие) оператора, повлекшие неправомерную передачу (предоставление, распространение, доступ) информации, включающей биометрические персональные данные, за исключением случаев, предусмотренных статьей 13.11.3 настоящего </a:t>
            </a:r>
            <a:r>
              <a:rPr lang="ru-RU" dirty="0" smtClean="0">
                <a:latin typeface="Arial Narrow" panose="020B0606020202030204" pitchFamily="34" charset="0"/>
              </a:rPr>
              <a:t>Кодекса.</a:t>
            </a:r>
            <a:endParaRPr lang="ru-RU" dirty="0">
              <a:latin typeface="Arial Narrow" panose="020B0606020202030204" pitchFamily="34" charset="0"/>
            </a:endParaRPr>
          </a:p>
          <a:p>
            <a:pPr algn="just"/>
            <a:r>
              <a:rPr lang="ru-RU" b="1" dirty="0" smtClean="0">
                <a:latin typeface="Arial Narrow" panose="020B0606020202030204" pitchFamily="34" charset="0"/>
              </a:rPr>
              <a:t>18</a:t>
            </a:r>
            <a:r>
              <a:rPr lang="ru-RU" b="1" dirty="0">
                <a:latin typeface="Arial Narrow" panose="020B0606020202030204" pitchFamily="34" charset="0"/>
              </a:rPr>
              <a:t>. </a:t>
            </a:r>
            <a:r>
              <a:rPr lang="ru-RU" dirty="0">
                <a:latin typeface="Arial Narrow" panose="020B0606020202030204" pitchFamily="34" charset="0"/>
              </a:rPr>
              <a:t>Совершение административного правонарушения, предусмотренного частью 16 или 17 настоящей статьи, лицом, подвергнутым административному наказанию за административные правонарушения, предусмотренные частями 12 - 17 настоящей статьи и </a:t>
            </a:r>
            <a:r>
              <a:rPr lang="ru-RU" dirty="0" smtClean="0">
                <a:latin typeface="Arial Narrow" panose="020B0606020202030204" pitchFamily="34" charset="0"/>
              </a:rPr>
              <a:t>настоящей.</a:t>
            </a:r>
            <a:endParaRPr lang="ru-RU" dirty="0">
              <a:latin typeface="Arial Narrow" panose="020B0606020202030204" pitchFamily="34" charset="0"/>
            </a:endParaRPr>
          </a:p>
        </p:txBody>
      </p:sp>
      <p:sp>
        <p:nvSpPr>
          <p:cNvPr id="7" name="TextBox 6"/>
          <p:cNvSpPr txBox="1"/>
          <p:nvPr/>
        </p:nvSpPr>
        <p:spPr>
          <a:xfrm>
            <a:off x="25354" y="659566"/>
            <a:ext cx="8007982" cy="523220"/>
          </a:xfrm>
          <a:prstGeom prst="rect">
            <a:avLst/>
          </a:prstGeom>
          <a:noFill/>
        </p:spPr>
        <p:txBody>
          <a:bodyPr wrap="square" rtlCol="0">
            <a:spAutoFit/>
          </a:bodyPr>
          <a:lstStyle/>
          <a:p>
            <a:pPr marL="285750" indent="-285750">
              <a:buFont typeface="Wingdings" panose="05000000000000000000" pitchFamily="2" charset="2"/>
              <a:buChar char="ü"/>
            </a:pPr>
            <a:r>
              <a:rPr lang="ru-RU" sz="2800" dirty="0" smtClean="0">
                <a:latin typeface="Arial Narrow" panose="020B0606020202030204" pitchFamily="34" charset="0"/>
              </a:rPr>
              <a:t>Добавление новых составов в ст. 13.11 КоАП РФ </a:t>
            </a:r>
          </a:p>
        </p:txBody>
      </p:sp>
    </p:spTree>
    <p:custDataLst>
      <p:tags r:id="rId1"/>
    </p:custDataLst>
    <p:extLst>
      <p:ext uri="{BB962C8B-B14F-4D97-AF65-F5344CB8AC3E}">
        <p14:creationId xmlns:p14="http://schemas.microsoft.com/office/powerpoint/2010/main" val="116017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179513" y="125827"/>
            <a:ext cx="7558601" cy="523220"/>
          </a:xfrm>
          <a:prstGeom prst="rect">
            <a:avLst/>
          </a:prstGeom>
          <a:noFill/>
        </p:spPr>
        <p:txBody>
          <a:bodyPr wrap="square" lIns="0" tIns="0" rIns="0" bIns="0" rtlCol="0">
            <a:spAutoFit/>
          </a:bodyPr>
          <a:lstStyle/>
          <a:p>
            <a:pPr algn="ctr" defTabSz="0"/>
            <a:r>
              <a:rPr lang="ru-RU" sz="2000" b="1" dirty="0" smtClean="0">
                <a:solidFill>
                  <a:schemeClr val="tx1">
                    <a:lumMod val="95000"/>
                    <a:lumOff val="5000"/>
                  </a:schemeClr>
                </a:solidFill>
                <a:latin typeface="Arial Narrow" panose="020B0606020202030204" pitchFamily="34" charset="0"/>
              </a:rPr>
              <a:t>ИЗМЕНЕНИЯ В ФЗ «О ПЕРСОНАЛЬНЫХ ДАННЫХ» </a:t>
            </a:r>
          </a:p>
          <a:p>
            <a:pPr algn="ctr" defTabSz="0"/>
            <a:endParaRPr lang="ru-RU" sz="1400" b="1" dirty="0">
              <a:solidFill>
                <a:srgbClr val="3C1E78"/>
              </a:solidFill>
              <a:latin typeface="Arial Narrow" panose="020B0606020202030204" pitchFamily="34" charset="0"/>
            </a:endParaRPr>
          </a:p>
        </p:txBody>
      </p:sp>
      <p:sp>
        <p:nvSpPr>
          <p:cNvPr id="7" name="Прямоугольник: скругленные углы 32">
            <a:extLst>
              <a:ext uri="{FF2B5EF4-FFF2-40B4-BE49-F238E27FC236}">
                <a16:creationId xmlns:a16="http://schemas.microsoft.com/office/drawing/2014/main" xmlns="" id="{59A403B1-C78F-4BF6-972A-90BA8C2E0408}"/>
              </a:ext>
            </a:extLst>
          </p:cNvPr>
          <p:cNvSpPr/>
          <p:nvPr/>
        </p:nvSpPr>
        <p:spPr>
          <a:xfrm>
            <a:off x="151852" y="6947"/>
            <a:ext cx="7786534" cy="760980"/>
          </a:xfrm>
          <a:prstGeom prst="roundRect">
            <a:avLst/>
          </a:prstGeom>
          <a:solidFill>
            <a:schemeClr val="tx2">
              <a:lumMod val="20000"/>
              <a:lumOff val="8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9" name="Picture 4" descr="https://upload.wikimedia.org/wikipedia/commons/thumb/7/72/Emblem_of_Roskomnadzor_(web-site).svg/1280px-Emblem_of_Roskomnadzor_(web-site).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30708" y="106837"/>
            <a:ext cx="996469" cy="1105458"/>
          </a:xfrm>
          <a:prstGeom prst="rect">
            <a:avLst/>
          </a:prstGeom>
          <a:noFill/>
          <a:extLst>
            <a:ext uri="{909E8E84-426E-40DD-AFC4-6F175D3DCCD1}">
              <a14:hiddenFill xmlns:a14="http://schemas.microsoft.com/office/drawing/2010/main">
                <a:solidFill>
                  <a:srgbClr val="FFFFFF"/>
                </a:solidFill>
              </a14:hiddenFill>
            </a:ext>
          </a:extLst>
        </p:spPr>
      </p:pic>
      <p:sp>
        <p:nvSpPr>
          <p:cNvPr id="6" name="Номер слайда 5"/>
          <p:cNvSpPr>
            <a:spLocks noGrp="1"/>
          </p:cNvSpPr>
          <p:nvPr>
            <p:ph type="sldNum" sz="quarter" idx="12"/>
          </p:nvPr>
        </p:nvSpPr>
        <p:spPr/>
        <p:txBody>
          <a:bodyPr/>
          <a:lstStyle/>
          <a:p>
            <a:fld id="{B19B0651-EE4F-4900-A07F-96A6BFA9D0F0}" type="slidenum">
              <a:rPr lang="ru-RU" smtClean="0"/>
              <a:t>37</a:t>
            </a:fld>
            <a:endParaRPr lang="ru-RU"/>
          </a:p>
        </p:txBody>
      </p:sp>
      <p:sp>
        <p:nvSpPr>
          <p:cNvPr id="2" name="TextBox 1"/>
          <p:cNvSpPr txBox="1"/>
          <p:nvPr/>
        </p:nvSpPr>
        <p:spPr>
          <a:xfrm>
            <a:off x="143129" y="767927"/>
            <a:ext cx="8712967" cy="5909310"/>
          </a:xfrm>
          <a:prstGeom prst="rect">
            <a:avLst/>
          </a:prstGeom>
          <a:noFill/>
        </p:spPr>
        <p:txBody>
          <a:bodyPr wrap="square" rtlCol="0">
            <a:spAutoFit/>
          </a:bodyPr>
          <a:lstStyle/>
          <a:p>
            <a:pPr algn="ctr"/>
            <a:r>
              <a:rPr lang="ru-RU" b="1" dirty="0" smtClean="0">
                <a:latin typeface="Arial Narrow" panose="020B0606020202030204" pitchFamily="34" charset="0"/>
              </a:rPr>
              <a:t>По итогам рассмотрения вступивших в силу изменений в законодательство о персональных данных, муниципальным органам необходимо провести следующие мероприятия:</a:t>
            </a:r>
          </a:p>
          <a:p>
            <a:pPr algn="ctr"/>
            <a:endParaRPr lang="ru-RU" b="1" dirty="0" smtClean="0">
              <a:latin typeface="Arial Narrow" panose="020B0606020202030204" pitchFamily="34" charset="0"/>
            </a:endParaRPr>
          </a:p>
          <a:p>
            <a:pPr algn="just"/>
            <a:r>
              <a:rPr lang="ru-RU" sz="1700" dirty="0">
                <a:latin typeface="Arial Narrow" panose="020B0606020202030204" pitchFamily="34" charset="0"/>
              </a:rPr>
              <a:t>• </a:t>
            </a:r>
            <a:r>
              <a:rPr lang="ru-RU" sz="1700" dirty="0" smtClean="0">
                <a:latin typeface="Arial Narrow" panose="020B0606020202030204" pitchFamily="34" charset="0"/>
              </a:rPr>
              <a:t>В </a:t>
            </a:r>
            <a:r>
              <a:rPr lang="ru-RU" sz="1700" dirty="0">
                <a:latin typeface="Arial Narrow" panose="020B0606020202030204" pitchFamily="34" charset="0"/>
              </a:rPr>
              <a:t>связи с принятием ФЗ «О внесении изменений в Федеральный закон «О персональных данных», отдельные законодательные акты Российской Федерации и признании утратившей силу части четырнадцатой статьи 30 Федерального закона «О банках и банковской деятельности», </a:t>
            </a:r>
            <a:r>
              <a:rPr lang="ru-RU" sz="1700" dirty="0" smtClean="0">
                <a:latin typeface="Arial Narrow" panose="020B0606020202030204" pitchFamily="34" charset="0"/>
              </a:rPr>
              <a:t>надлежит </a:t>
            </a:r>
            <a:r>
              <a:rPr lang="ru-RU" sz="1700" b="1" dirty="0">
                <a:latin typeface="Arial Narrow" panose="020B0606020202030204" pitchFamily="34" charset="0"/>
              </a:rPr>
              <a:t>направить </a:t>
            </a:r>
            <a:r>
              <a:rPr lang="ru-RU" sz="1700" b="1" dirty="0" smtClean="0">
                <a:latin typeface="Arial Narrow" panose="020B0606020202030204" pitchFamily="34" charset="0"/>
              </a:rPr>
              <a:t>Уведомление об </a:t>
            </a:r>
            <a:r>
              <a:rPr lang="ru-RU" sz="1700" b="1" dirty="0">
                <a:latin typeface="Arial Narrow" panose="020B0606020202030204" pitchFamily="34" charset="0"/>
              </a:rPr>
              <a:t>изменении сведений, содержащихся в уведомлении о намерении осуществлять обработку персональных </a:t>
            </a:r>
            <a:r>
              <a:rPr lang="ru-RU" sz="1700" b="1" dirty="0" smtClean="0">
                <a:latin typeface="Arial Narrow" panose="020B0606020202030204" pitchFamily="34" charset="0"/>
              </a:rPr>
              <a:t>данных</a:t>
            </a:r>
            <a:r>
              <a:rPr lang="ru-RU" sz="1700" dirty="0" smtClean="0">
                <a:latin typeface="Arial Narrow" panose="020B0606020202030204" pitchFamily="34" charset="0"/>
              </a:rPr>
              <a:t>;</a:t>
            </a:r>
          </a:p>
          <a:p>
            <a:pPr algn="just"/>
            <a:r>
              <a:rPr lang="ru-RU" sz="1700" dirty="0">
                <a:latin typeface="Arial Narrow" panose="020B0606020202030204" pitchFamily="34" charset="0"/>
              </a:rPr>
              <a:t>• </a:t>
            </a:r>
            <a:r>
              <a:rPr lang="ru-RU" sz="1700" dirty="0" smtClean="0">
                <a:latin typeface="Arial Narrow" panose="020B0606020202030204" pitchFamily="34" charset="0"/>
              </a:rPr>
              <a:t>В соответствии с вступившим в силу Приказом </a:t>
            </a:r>
            <a:r>
              <a:rPr lang="ru-RU" sz="1700" dirty="0" err="1">
                <a:latin typeface="Arial Narrow" panose="020B0606020202030204" pitchFamily="34" charset="0"/>
              </a:rPr>
              <a:t>Роскомнадзора</a:t>
            </a:r>
            <a:r>
              <a:rPr lang="ru-RU" sz="1700" dirty="0">
                <a:latin typeface="Arial Narrow" panose="020B0606020202030204" pitchFamily="34" charset="0"/>
              </a:rPr>
              <a:t> </a:t>
            </a:r>
            <a:r>
              <a:rPr lang="ru-RU" sz="1700" dirty="0" smtClean="0">
                <a:latin typeface="Arial Narrow" panose="020B0606020202030204" pitchFamily="34" charset="0"/>
              </a:rPr>
              <a:t>от 27.10.2022 </a:t>
            </a:r>
            <a:r>
              <a:rPr lang="ru-RU" sz="1700" dirty="0">
                <a:latin typeface="Arial Narrow" panose="020B0606020202030204" pitchFamily="34" charset="0"/>
              </a:rPr>
              <a:t>№ 178 </a:t>
            </a:r>
            <a:r>
              <a:rPr lang="ru-RU" sz="1700" dirty="0" smtClean="0">
                <a:latin typeface="Arial Narrow" panose="020B0606020202030204" pitchFamily="34" charset="0"/>
              </a:rPr>
              <a:t>«</a:t>
            </a:r>
            <a:r>
              <a:rPr lang="ru-RU" sz="1700" dirty="0">
                <a:latin typeface="Arial Narrow" panose="020B0606020202030204" pitchFamily="34" charset="0"/>
              </a:rPr>
              <a:t>Об </a:t>
            </a:r>
            <a:r>
              <a:rPr lang="ru-RU" sz="1700" dirty="0" smtClean="0">
                <a:latin typeface="Arial Narrow" panose="020B0606020202030204" pitchFamily="34" charset="0"/>
              </a:rPr>
              <a:t>утверждении Требований </a:t>
            </a:r>
            <a:r>
              <a:rPr lang="ru-RU" sz="1700" dirty="0">
                <a:latin typeface="Arial Narrow" panose="020B0606020202030204" pitchFamily="34" charset="0"/>
              </a:rPr>
              <a:t>по оценке </a:t>
            </a:r>
            <a:r>
              <a:rPr lang="ru-RU" sz="1700" dirty="0" smtClean="0">
                <a:latin typeface="Arial Narrow" panose="020B0606020202030204" pitchFamily="34" charset="0"/>
              </a:rPr>
              <a:t>вреда</a:t>
            </a:r>
            <a:r>
              <a:rPr lang="ru-RU" sz="1700" dirty="0">
                <a:latin typeface="Arial Narrow" panose="020B0606020202030204" pitchFamily="34" charset="0"/>
              </a:rPr>
              <a:t>, который может быть </a:t>
            </a:r>
            <a:r>
              <a:rPr lang="ru-RU" sz="1700" dirty="0" smtClean="0">
                <a:latin typeface="Arial Narrow" panose="020B0606020202030204" pitchFamily="34" charset="0"/>
              </a:rPr>
              <a:t>причинен </a:t>
            </a:r>
            <a:r>
              <a:rPr lang="ru-RU" sz="1700" dirty="0">
                <a:latin typeface="Arial Narrow" panose="020B0606020202030204" pitchFamily="34" charset="0"/>
              </a:rPr>
              <a:t>субъектам </a:t>
            </a:r>
            <a:r>
              <a:rPr lang="ru-RU" sz="1700" dirty="0" smtClean="0">
                <a:latin typeface="Arial Narrow" panose="020B0606020202030204" pitchFamily="34" charset="0"/>
              </a:rPr>
              <a:t>персональных </a:t>
            </a:r>
            <a:r>
              <a:rPr lang="ru-RU" sz="1700" dirty="0">
                <a:latin typeface="Arial Narrow" panose="020B0606020202030204" pitchFamily="34" charset="0"/>
              </a:rPr>
              <a:t>данных </a:t>
            </a:r>
            <a:r>
              <a:rPr lang="ru-RU" sz="1700" dirty="0" smtClean="0">
                <a:latin typeface="Arial Narrow" panose="020B0606020202030204" pitchFamily="34" charset="0"/>
              </a:rPr>
              <a:t>в </a:t>
            </a:r>
            <a:r>
              <a:rPr lang="ru-RU" sz="1700" dirty="0">
                <a:latin typeface="Arial Narrow" panose="020B0606020202030204" pitchFamily="34" charset="0"/>
              </a:rPr>
              <a:t>случае нарушения </a:t>
            </a:r>
            <a:r>
              <a:rPr lang="ru-RU" sz="1700" dirty="0" smtClean="0">
                <a:latin typeface="Arial Narrow" panose="020B0606020202030204" pitchFamily="34" charset="0"/>
              </a:rPr>
              <a:t>Федерального </a:t>
            </a:r>
            <a:r>
              <a:rPr lang="ru-RU" sz="1700" dirty="0">
                <a:latin typeface="Arial Narrow" panose="020B0606020202030204" pitchFamily="34" charset="0"/>
              </a:rPr>
              <a:t>закона </a:t>
            </a:r>
            <a:r>
              <a:rPr lang="ru-RU" sz="1700" dirty="0" smtClean="0">
                <a:latin typeface="Arial Narrow" panose="020B0606020202030204" pitchFamily="34" charset="0"/>
              </a:rPr>
              <a:t>«</a:t>
            </a:r>
            <a:r>
              <a:rPr lang="ru-RU" sz="1700" dirty="0">
                <a:latin typeface="Arial Narrow" panose="020B0606020202030204" pitchFamily="34" charset="0"/>
              </a:rPr>
              <a:t>О персональных данных» </a:t>
            </a:r>
            <a:r>
              <a:rPr lang="ru-RU" sz="1700" b="1" dirty="0" smtClean="0">
                <a:latin typeface="Arial Narrow" panose="020B0606020202030204" pitchFamily="34" charset="0"/>
              </a:rPr>
              <a:t>необходимо провести работу по оценке вреда</a:t>
            </a:r>
            <a:r>
              <a:rPr lang="ru-RU" sz="1700" b="1" dirty="0">
                <a:latin typeface="Arial Narrow" panose="020B0606020202030204" pitchFamily="34" charset="0"/>
              </a:rPr>
              <a:t> , который может быть причинен субъектам персональных </a:t>
            </a:r>
            <a:r>
              <a:rPr lang="ru-RU" sz="1700" b="1" dirty="0" smtClean="0">
                <a:latin typeface="Arial Narrow" panose="020B0606020202030204" pitchFamily="34" charset="0"/>
              </a:rPr>
              <a:t>данных</a:t>
            </a:r>
            <a:r>
              <a:rPr lang="ru-RU" sz="1700" dirty="0" smtClean="0">
                <a:latin typeface="Arial Narrow" panose="020B0606020202030204" pitchFamily="34" charset="0"/>
              </a:rPr>
              <a:t>;</a:t>
            </a:r>
          </a:p>
          <a:p>
            <a:pPr algn="just"/>
            <a:r>
              <a:rPr lang="ru-RU" sz="1700" dirty="0">
                <a:latin typeface="Arial Narrow" panose="020B0606020202030204" pitchFamily="34" charset="0"/>
              </a:rPr>
              <a:t>• </a:t>
            </a:r>
            <a:r>
              <a:rPr lang="ru-RU" sz="1700" b="1" dirty="0" smtClean="0">
                <a:latin typeface="Arial Narrow" panose="020B0606020202030204" pitchFamily="34" charset="0"/>
              </a:rPr>
              <a:t>При уничтожении материальных носителей, содержащих персональные данные, руководствоваться </a:t>
            </a:r>
            <a:r>
              <a:rPr lang="ru-RU" sz="1700" dirty="0" smtClean="0">
                <a:latin typeface="Arial Narrow" panose="020B0606020202030204" pitchFamily="34" charset="0"/>
              </a:rPr>
              <a:t>Приказом </a:t>
            </a:r>
            <a:r>
              <a:rPr lang="ru-RU" sz="1700" dirty="0" err="1">
                <a:latin typeface="Arial Narrow" panose="020B0606020202030204" pitchFamily="34" charset="0"/>
              </a:rPr>
              <a:t>Роскомнадзора</a:t>
            </a:r>
            <a:r>
              <a:rPr lang="ru-RU" sz="1700" dirty="0">
                <a:latin typeface="Arial Narrow" panose="020B0606020202030204" pitchFamily="34" charset="0"/>
              </a:rPr>
              <a:t> </a:t>
            </a:r>
            <a:r>
              <a:rPr lang="ru-RU" sz="1700" dirty="0" smtClean="0">
                <a:latin typeface="Arial Narrow" panose="020B0606020202030204" pitchFamily="34" charset="0"/>
              </a:rPr>
              <a:t>от </a:t>
            </a:r>
            <a:r>
              <a:rPr lang="ru-RU" sz="1700" dirty="0">
                <a:latin typeface="Arial Narrow" panose="020B0606020202030204" pitchFamily="34" charset="0"/>
              </a:rPr>
              <a:t>29.10.2022 № 179 </a:t>
            </a:r>
            <a:r>
              <a:rPr lang="ru-RU" sz="1700" dirty="0" smtClean="0">
                <a:latin typeface="Arial Narrow" panose="020B0606020202030204" pitchFamily="34" charset="0"/>
              </a:rPr>
              <a:t>«</a:t>
            </a:r>
            <a:r>
              <a:rPr lang="ru-RU" sz="1700" dirty="0">
                <a:latin typeface="Arial Narrow" panose="020B0606020202030204" pitchFamily="34" charset="0"/>
              </a:rPr>
              <a:t>Об утверждении </a:t>
            </a:r>
            <a:r>
              <a:rPr lang="ru-RU" sz="1700" dirty="0" smtClean="0">
                <a:latin typeface="Arial Narrow" panose="020B0606020202030204" pitchFamily="34" charset="0"/>
              </a:rPr>
              <a:t>Требований к </a:t>
            </a:r>
            <a:r>
              <a:rPr lang="ru-RU" sz="1700" dirty="0">
                <a:latin typeface="Arial Narrow" panose="020B0606020202030204" pitchFamily="34" charset="0"/>
              </a:rPr>
              <a:t>подтверждению </a:t>
            </a:r>
            <a:r>
              <a:rPr lang="ru-RU" sz="1700" dirty="0" smtClean="0">
                <a:latin typeface="Arial Narrow" panose="020B0606020202030204" pitchFamily="34" charset="0"/>
              </a:rPr>
              <a:t>уничтожения персональных </a:t>
            </a:r>
            <a:r>
              <a:rPr lang="ru-RU" sz="1700" dirty="0">
                <a:latin typeface="Arial Narrow" panose="020B0606020202030204" pitchFamily="34" charset="0"/>
              </a:rPr>
              <a:t>данных</a:t>
            </a:r>
            <a:r>
              <a:rPr lang="ru-RU" sz="1700" dirty="0" smtClean="0">
                <a:latin typeface="Arial Narrow" panose="020B0606020202030204" pitchFamily="34" charset="0"/>
              </a:rPr>
              <a:t>»;</a:t>
            </a:r>
          </a:p>
          <a:p>
            <a:pPr algn="just"/>
            <a:r>
              <a:rPr lang="ru-RU" sz="1700" dirty="0" smtClean="0">
                <a:latin typeface="Arial Narrow" panose="020B0606020202030204" pitchFamily="34" charset="0"/>
              </a:rPr>
              <a:t>• Согласно вступивших изменениям в статью 9 ФЗ «О </a:t>
            </a:r>
            <a:r>
              <a:rPr lang="ru-RU" sz="1700" dirty="0">
                <a:latin typeface="Arial Narrow" panose="020B0606020202030204" pitchFamily="34" charset="0"/>
              </a:rPr>
              <a:t>персональных данных» </a:t>
            </a:r>
            <a:r>
              <a:rPr lang="ru-RU" sz="1700" b="1" dirty="0" smtClean="0">
                <a:latin typeface="Arial Narrow" panose="020B0606020202030204" pitchFamily="34" charset="0"/>
              </a:rPr>
              <a:t>необходимо утвердить согласие на обработку персональных данных, соответствующее требованиям законодательства о персональных данных</a:t>
            </a:r>
            <a:r>
              <a:rPr lang="ru-RU" sz="1700" dirty="0" smtClean="0">
                <a:latin typeface="Arial Narrow" panose="020B0606020202030204" pitchFamily="34" charset="0"/>
              </a:rPr>
              <a:t>;</a:t>
            </a:r>
          </a:p>
          <a:p>
            <a:pPr algn="just"/>
            <a:r>
              <a:rPr lang="ru-RU" sz="1700" dirty="0" smtClean="0">
                <a:latin typeface="Arial Narrow" panose="020B0606020202030204" pitchFamily="34" charset="0"/>
              </a:rPr>
              <a:t>• Организовать работу по приведению в соответствие обработку персональных, осуществляемую при помощи средств информационных ресурсов (Интернет-сайтов) муниципальных органов, с учетом вступивших изменений в законодательство о персональных данных. </a:t>
            </a:r>
            <a:endParaRPr lang="ru-RU" sz="1700" dirty="0">
              <a:latin typeface="Arial Narrow" panose="020B0606020202030204" pitchFamily="34" charset="0"/>
            </a:endParaRPr>
          </a:p>
        </p:txBody>
      </p:sp>
    </p:spTree>
    <p:custDataLst>
      <p:tags r:id="rId1"/>
    </p:custDataLst>
    <p:extLst>
      <p:ext uri="{BB962C8B-B14F-4D97-AF65-F5344CB8AC3E}">
        <p14:creationId xmlns:p14="http://schemas.microsoft.com/office/powerpoint/2010/main" val="2222866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1378101" y="153384"/>
            <a:ext cx="5625983" cy="492443"/>
          </a:xfrm>
          <a:prstGeom prst="rect">
            <a:avLst/>
          </a:prstGeom>
          <a:noFill/>
        </p:spPr>
        <p:txBody>
          <a:bodyPr wrap="square" lIns="0" tIns="0" rIns="0" bIns="0" rtlCol="0">
            <a:spAutoFit/>
          </a:bodyPr>
          <a:lstStyle/>
          <a:p>
            <a:pPr algn="ctr" defTabSz="0"/>
            <a:r>
              <a:rPr lang="ru-RU" sz="3200" dirty="0" smtClean="0">
                <a:solidFill>
                  <a:schemeClr val="tx2"/>
                </a:solidFill>
                <a:effectLst>
                  <a:outerShdw blurRad="38100" dist="38100" dir="2700000" algn="tl">
                    <a:srgbClr val="000000">
                      <a:alpha val="43137"/>
                    </a:srgbClr>
                  </a:outerShdw>
                </a:effectLst>
              </a:rPr>
              <a:t>Контактная информация</a:t>
            </a:r>
            <a:endParaRPr lang="ru-RU" sz="3200" dirty="0">
              <a:solidFill>
                <a:schemeClr val="tx2"/>
              </a:solidFill>
              <a:effectLst>
                <a:outerShdw blurRad="38100" dist="38100" dir="2700000" algn="tl">
                  <a:srgbClr val="000000">
                    <a:alpha val="43137"/>
                  </a:srgbClr>
                </a:outerShdw>
              </a:effectLst>
            </a:endParaRPr>
          </a:p>
        </p:txBody>
      </p:sp>
      <p:sp>
        <p:nvSpPr>
          <p:cNvPr id="17" name="Прямоугольник: скругленные углы 7">
            <a:extLst>
              <a:ext uri="{FF2B5EF4-FFF2-40B4-BE49-F238E27FC236}">
                <a16:creationId xmlns:lc="http://schemas.openxmlformats.org/drawingml/2006/lockedCanvas" xmlns="" xmlns:a16="http://schemas.microsoft.com/office/drawing/2014/main" id="{A39448D1-A038-4072-B9D3-49283FAC30CC}"/>
              </a:ext>
            </a:extLst>
          </p:cNvPr>
          <p:cNvSpPr/>
          <p:nvPr/>
        </p:nvSpPr>
        <p:spPr>
          <a:xfrm>
            <a:off x="184731" y="1268760"/>
            <a:ext cx="8646795" cy="5143448"/>
          </a:xfrm>
          <a:prstGeom prst="roundRect">
            <a:avLst/>
          </a:prstGeom>
          <a:solidFill>
            <a:schemeClr val="tx2">
              <a:lumMod val="20000"/>
              <a:lumOff val="8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a:p>
        </p:txBody>
      </p:sp>
      <p:sp>
        <p:nvSpPr>
          <p:cNvPr id="19" name="TextBox 30">
            <a:extLst>
              <a:ext uri="{FF2B5EF4-FFF2-40B4-BE49-F238E27FC236}">
                <a16:creationId xmlns:lc="http://schemas.openxmlformats.org/drawingml/2006/lockedCanvas" xmlns="" xmlns:a16="http://schemas.microsoft.com/office/drawing/2014/main" id="{DC69CB0D-AA47-4E9E-8F13-DF02F2B638FA}"/>
              </a:ext>
            </a:extLst>
          </p:cNvPr>
          <p:cNvSpPr txBox="1"/>
          <p:nvPr/>
        </p:nvSpPr>
        <p:spPr>
          <a:xfrm>
            <a:off x="5648292" y="2653692"/>
            <a:ext cx="2092060" cy="1200329"/>
          </a:xfrm>
          <a:prstGeom prst="rect">
            <a:avLst/>
          </a:prstGeom>
          <a:noFill/>
        </p:spPr>
        <p:txBody>
          <a:bodyPr wrap="square" numCol="1" rtlCol="0">
            <a:spAutoFit/>
          </a:bodyPr>
          <a:lstStyle/>
          <a:p>
            <a:pPr>
              <a:spcAft>
                <a:spcPts val="1800"/>
              </a:spcAft>
            </a:pPr>
            <a:r>
              <a:rPr lang="ru-RU" sz="1400" b="1" kern="1200" dirty="0">
                <a:solidFill>
                  <a:srgbClr val="000000"/>
                </a:solidFill>
                <a:effectLst/>
                <a:latin typeface="+mj-lt"/>
                <a:ea typeface="Times New Roman" panose="02020603050405020304" pitchFamily="18" charset="0"/>
                <a:cs typeface="Times New Roman" panose="02020603050405020304" pitchFamily="18" charset="0"/>
              </a:rPr>
              <a:t>8 (3952)-</a:t>
            </a:r>
            <a:r>
              <a:rPr lang="ru-RU" sz="1400" b="1" kern="1200" dirty="0" smtClean="0">
                <a:solidFill>
                  <a:srgbClr val="000000"/>
                </a:solidFill>
                <a:effectLst/>
                <a:latin typeface="+mj-lt"/>
                <a:ea typeface="Times New Roman" panose="02020603050405020304" pitchFamily="18" charset="0"/>
                <a:cs typeface="Times New Roman" panose="02020603050405020304" pitchFamily="18" charset="0"/>
              </a:rPr>
              <a:t>43-66-16</a:t>
            </a:r>
            <a:endParaRPr lang="ru-RU" sz="1400" dirty="0">
              <a:effectLst/>
              <a:latin typeface="+mj-lt"/>
              <a:ea typeface="Times New Roman" panose="02020603050405020304" pitchFamily="18" charset="0"/>
            </a:endParaRPr>
          </a:p>
          <a:p>
            <a:pPr>
              <a:spcAft>
                <a:spcPts val="1800"/>
              </a:spcAft>
            </a:pPr>
            <a:r>
              <a:rPr lang="ru-RU" sz="1400" b="1" kern="1200" dirty="0">
                <a:solidFill>
                  <a:srgbClr val="000000"/>
                </a:solidFill>
                <a:effectLst/>
                <a:latin typeface="+mj-lt"/>
                <a:ea typeface="Times New Roman" panose="02020603050405020304" pitchFamily="18" charset="0"/>
                <a:cs typeface="Times New Roman" panose="02020603050405020304" pitchFamily="18" charset="0"/>
              </a:rPr>
              <a:t>8 (3952)-43-66-15</a:t>
            </a:r>
            <a:endParaRPr lang="ru-RU" sz="1400" dirty="0">
              <a:effectLst/>
              <a:latin typeface="+mj-lt"/>
              <a:ea typeface="Times New Roman" panose="02020603050405020304" pitchFamily="18" charset="0"/>
            </a:endParaRPr>
          </a:p>
          <a:p>
            <a:pPr>
              <a:spcAft>
                <a:spcPts val="1800"/>
              </a:spcAft>
            </a:pPr>
            <a:r>
              <a:rPr lang="ru-RU" sz="1400" b="1" kern="1200" dirty="0">
                <a:solidFill>
                  <a:srgbClr val="000000"/>
                </a:solidFill>
                <a:effectLst/>
                <a:latin typeface="+mj-lt"/>
                <a:ea typeface="Times New Roman" panose="02020603050405020304" pitchFamily="18" charset="0"/>
                <a:cs typeface="Times New Roman" panose="02020603050405020304" pitchFamily="18" charset="0"/>
              </a:rPr>
              <a:t>8 (3952)-</a:t>
            </a:r>
            <a:r>
              <a:rPr lang="ru-RU" sz="1400" b="1" kern="1200" dirty="0" smtClean="0">
                <a:solidFill>
                  <a:srgbClr val="000000"/>
                </a:solidFill>
                <a:effectLst/>
                <a:latin typeface="+mj-lt"/>
                <a:ea typeface="Times New Roman" panose="02020603050405020304" pitchFamily="18" charset="0"/>
                <a:cs typeface="Times New Roman" panose="02020603050405020304" pitchFamily="18" charset="0"/>
              </a:rPr>
              <a:t>43-66-14</a:t>
            </a:r>
            <a:endParaRPr lang="ru-RU" sz="1400" dirty="0">
              <a:effectLst/>
              <a:latin typeface="+mj-lt"/>
              <a:ea typeface="Times New Roman" panose="02020603050405020304" pitchFamily="18" charset="0"/>
            </a:endParaRPr>
          </a:p>
        </p:txBody>
      </p:sp>
      <p:sp>
        <p:nvSpPr>
          <p:cNvPr id="23" name="TextBox 4">
            <a:extLst>
              <a:ext uri="{FF2B5EF4-FFF2-40B4-BE49-F238E27FC236}">
                <a16:creationId xmlns:lc="http://schemas.openxmlformats.org/drawingml/2006/lockedCanvas" xmlns="" xmlns:a16="http://schemas.microsoft.com/office/drawing/2014/main" id="{714C7BCE-D3F9-4289-AF86-F29836537C6A}"/>
              </a:ext>
            </a:extLst>
          </p:cNvPr>
          <p:cNvSpPr txBox="1"/>
          <p:nvPr/>
        </p:nvSpPr>
        <p:spPr>
          <a:xfrm>
            <a:off x="5120723" y="2057042"/>
            <a:ext cx="3317875" cy="338554"/>
          </a:xfrm>
          <a:prstGeom prst="rect">
            <a:avLst/>
          </a:prstGeom>
          <a:noFill/>
        </p:spPr>
        <p:txBody>
          <a:bodyPr wrap="square" rtlCol="0">
            <a:spAutoFit/>
          </a:bodyPr>
          <a:lstStyle/>
          <a:p>
            <a:pPr>
              <a:spcAft>
                <a:spcPts val="1800"/>
              </a:spcAft>
            </a:pPr>
            <a:r>
              <a:rPr lang="ru-RU" sz="1600" b="1" kern="1200" dirty="0">
                <a:solidFill>
                  <a:srgbClr val="000000"/>
                </a:solidFill>
                <a:effectLst/>
                <a:latin typeface="+mj-lt"/>
                <a:ea typeface="Times New Roman" panose="02020603050405020304" pitchFamily="18" charset="0"/>
                <a:cs typeface="Times New Roman" panose="02020603050405020304" pitchFamily="18" charset="0"/>
              </a:rPr>
              <a:t>г. Иркутск, ул. Халтурина, д. 7</a:t>
            </a:r>
            <a:endParaRPr lang="ru-RU" sz="1200" dirty="0">
              <a:effectLst/>
              <a:latin typeface="+mj-lt"/>
              <a:ea typeface="Times New Roman" panose="02020603050405020304" pitchFamily="18" charset="0"/>
            </a:endParaRPr>
          </a:p>
        </p:txBody>
      </p:sp>
      <p:sp>
        <p:nvSpPr>
          <p:cNvPr id="24" name="TextBox 19">
            <a:extLst>
              <a:ext uri="{FF2B5EF4-FFF2-40B4-BE49-F238E27FC236}">
                <a16:creationId xmlns:lc="http://schemas.openxmlformats.org/drawingml/2006/lockedCanvas" xmlns="" xmlns:a16="http://schemas.microsoft.com/office/drawing/2014/main" id="{E7FB8E28-024E-4368-90D5-7DE5B065920F}"/>
              </a:ext>
            </a:extLst>
          </p:cNvPr>
          <p:cNvSpPr txBox="1"/>
          <p:nvPr/>
        </p:nvSpPr>
        <p:spPr>
          <a:xfrm>
            <a:off x="539552" y="1629955"/>
            <a:ext cx="3551292" cy="3677930"/>
          </a:xfrm>
          <a:prstGeom prst="rect">
            <a:avLst/>
          </a:prstGeom>
          <a:noFill/>
        </p:spPr>
        <p:txBody>
          <a:bodyPr wrap="square" rtlCol="0">
            <a:spAutoFit/>
          </a:bodyPr>
          <a:lstStyle/>
          <a:p>
            <a:pPr algn="ctr">
              <a:spcAft>
                <a:spcPts val="1800"/>
              </a:spcAft>
            </a:pPr>
            <a:r>
              <a:rPr lang="ru-RU" sz="1600" b="1" kern="12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Начальник отдела:</a:t>
            </a:r>
            <a:endParaRPr lang="ru-RU" sz="1200" dirty="0">
              <a:effectLst/>
              <a:latin typeface="Arial Narrow" panose="020B0606020202030204" pitchFamily="34" charset="0"/>
              <a:ea typeface="Times New Roman" panose="02020603050405020304" pitchFamily="18" charset="0"/>
            </a:endParaRPr>
          </a:p>
          <a:p>
            <a:pPr algn="ctr">
              <a:spcAft>
                <a:spcPts val="1800"/>
              </a:spcAft>
            </a:pPr>
            <a:r>
              <a:rPr lang="ru-RU" sz="1600" kern="12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Савченко Александр Леонидович</a:t>
            </a:r>
            <a:endParaRPr lang="ru-RU" sz="1200" dirty="0">
              <a:effectLst/>
              <a:latin typeface="Arial Narrow" panose="020B0606020202030204" pitchFamily="34" charset="0"/>
              <a:ea typeface="Times New Roman" panose="02020603050405020304" pitchFamily="18" charset="0"/>
            </a:endParaRPr>
          </a:p>
          <a:p>
            <a:pPr algn="ctr">
              <a:spcAft>
                <a:spcPts val="1800"/>
              </a:spcAft>
            </a:pPr>
            <a:r>
              <a:rPr lang="ru-RU" sz="1600" b="1" kern="12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Главный специалист – эксперт:</a:t>
            </a:r>
            <a:endParaRPr lang="ru-RU" sz="1200" dirty="0">
              <a:effectLst/>
              <a:latin typeface="Arial Narrow" panose="020B0606020202030204" pitchFamily="34" charset="0"/>
              <a:ea typeface="Times New Roman" panose="02020603050405020304" pitchFamily="18" charset="0"/>
            </a:endParaRPr>
          </a:p>
          <a:p>
            <a:pPr algn="ctr">
              <a:spcAft>
                <a:spcPts val="1800"/>
              </a:spcAft>
            </a:pPr>
            <a:r>
              <a:rPr lang="ru-RU" sz="1600" kern="12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Лавров Алексей Геннадьевич</a:t>
            </a:r>
            <a:endParaRPr lang="ru-RU" sz="1200" dirty="0">
              <a:effectLst/>
              <a:latin typeface="Arial Narrow" panose="020B0606020202030204" pitchFamily="34" charset="0"/>
              <a:ea typeface="Times New Roman" panose="02020603050405020304" pitchFamily="18" charset="0"/>
            </a:endParaRPr>
          </a:p>
          <a:p>
            <a:pPr algn="ctr">
              <a:spcAft>
                <a:spcPts val="1800"/>
              </a:spcAft>
            </a:pPr>
            <a:r>
              <a:rPr lang="ru-RU" sz="1600" b="1" kern="12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Ведущий специалист-эксперт:</a:t>
            </a:r>
            <a:endParaRPr lang="ru-RU" sz="1200" dirty="0">
              <a:effectLst/>
              <a:latin typeface="Arial Narrow" panose="020B0606020202030204" pitchFamily="34" charset="0"/>
              <a:ea typeface="Times New Roman" panose="02020603050405020304" pitchFamily="18" charset="0"/>
            </a:endParaRPr>
          </a:p>
          <a:p>
            <a:pPr algn="ctr">
              <a:spcAft>
                <a:spcPts val="1800"/>
              </a:spcAft>
            </a:pPr>
            <a:r>
              <a:rPr lang="ru-RU" sz="1600" kern="12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Краснова Алина Николаевна</a:t>
            </a:r>
            <a:endParaRPr lang="ru-RU" sz="1200" dirty="0">
              <a:effectLst/>
              <a:latin typeface="Arial Narrow" panose="020B0606020202030204" pitchFamily="34" charset="0"/>
              <a:ea typeface="Times New Roman" panose="02020603050405020304" pitchFamily="18" charset="0"/>
            </a:endParaRPr>
          </a:p>
          <a:p>
            <a:pPr algn="ctr">
              <a:spcAft>
                <a:spcPts val="1800"/>
              </a:spcAft>
            </a:pPr>
            <a:r>
              <a:rPr lang="ru-RU" sz="1600" b="1" kern="12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Ведущий специалист–эксперт:</a:t>
            </a:r>
            <a:endParaRPr lang="ru-RU" sz="1200" dirty="0">
              <a:effectLst/>
              <a:latin typeface="Arial Narrow" panose="020B0606020202030204" pitchFamily="34" charset="0"/>
              <a:ea typeface="Times New Roman" panose="02020603050405020304" pitchFamily="18" charset="0"/>
            </a:endParaRPr>
          </a:p>
          <a:p>
            <a:pPr algn="ctr">
              <a:spcAft>
                <a:spcPts val="1800"/>
              </a:spcAft>
            </a:pPr>
            <a:r>
              <a:rPr lang="ru-RU" sz="1600" kern="1200" dirty="0" err="1" smtClean="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Инокеткина</a:t>
            </a:r>
            <a:r>
              <a:rPr lang="ru-RU" sz="1600" kern="1200" dirty="0" smtClean="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Алёна Олеговна</a:t>
            </a:r>
            <a:endParaRPr lang="ru-RU" sz="1200" dirty="0">
              <a:effectLst/>
              <a:latin typeface="Arial Narrow" panose="020B0606020202030204" pitchFamily="34" charset="0"/>
              <a:ea typeface="Times New Roman" panose="02020603050405020304" pitchFamily="18" charset="0"/>
            </a:endParaRPr>
          </a:p>
        </p:txBody>
      </p:sp>
      <p:pic>
        <p:nvPicPr>
          <p:cNvPr id="2056" name="t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54206" y="4002319"/>
            <a:ext cx="1869625" cy="676275"/>
          </a:xfrm>
          <a:prstGeom prst="rect">
            <a:avLst/>
          </a:prstGeom>
          <a:noFill/>
          <a:extLst>
            <a:ext uri="{909E8E84-426E-40DD-AFC4-6F175D3DCCD1}">
              <a14:hiddenFill xmlns:a14="http://schemas.microsoft.com/office/drawing/2010/main">
                <a:solidFill>
                  <a:srgbClr val="FFFFFF"/>
                </a:solidFill>
              </a14:hiddenFill>
            </a:ext>
          </a:extLst>
        </p:spPr>
      </p:pic>
      <p:pic>
        <p:nvPicPr>
          <p:cNvPr id="25" name="Рисунок 24"/>
          <p:cNvPicPr/>
          <p:nvPr/>
        </p:nvPicPr>
        <p:blipFill>
          <a:blip r:embed="rId4" cstate="print">
            <a:extLst>
              <a:ext uri="{28A0092B-C50C-407E-A947-70E740481C1C}">
                <a14:useLocalDpi xmlns:a14="http://schemas.microsoft.com/office/drawing/2010/main" val="0"/>
              </a:ext>
            </a:extLst>
          </a:blip>
          <a:stretch>
            <a:fillRect/>
          </a:stretch>
        </p:blipFill>
        <p:spPr>
          <a:xfrm>
            <a:off x="4757739" y="4086235"/>
            <a:ext cx="431800" cy="431800"/>
          </a:xfrm>
          <a:prstGeom prst="rect">
            <a:avLst/>
          </a:prstGeom>
          <a:ln>
            <a:noFill/>
          </a:ln>
          <a:effectLst>
            <a:outerShdw blurRad="190500" algn="tl" rotWithShape="0">
              <a:srgbClr val="000000">
                <a:alpha val="70000"/>
              </a:srgbClr>
            </a:outerShdw>
          </a:effectLst>
        </p:spPr>
      </p:pic>
      <p:pic>
        <p:nvPicPr>
          <p:cNvPr id="2054" name="Рисунок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28109" y="2013009"/>
            <a:ext cx="382588" cy="382587"/>
          </a:xfrm>
          <a:prstGeom prst="rect">
            <a:avLst/>
          </a:prstGeom>
          <a:noFill/>
          <a:extLst>
            <a:ext uri="{909E8E84-426E-40DD-AFC4-6F175D3DCCD1}">
              <a14:hiddenFill xmlns:a14="http://schemas.microsoft.com/office/drawing/2010/main">
                <a:solidFill>
                  <a:srgbClr val="FFFFFF"/>
                </a:solidFill>
              </a14:hiddenFill>
            </a:ext>
          </a:extLst>
        </p:spPr>
      </p:pic>
      <p:pic>
        <p:nvPicPr>
          <p:cNvPr id="2053" name="Рисунок 1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44473" y="3015732"/>
            <a:ext cx="476250" cy="47625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14"/>
          <p:cNvSpPr>
            <a:spLocks noChangeArrowheads="1"/>
          </p:cNvSpPr>
          <p:nvPr/>
        </p:nvSpPr>
        <p:spPr bwMode="auto">
          <a:xfrm>
            <a:off x="1"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29" name="Рисунок 28">
            <a:extLst>
              <a:ext uri="{FF2B5EF4-FFF2-40B4-BE49-F238E27FC236}">
                <a16:creationId xmlns="" xmlns:a16="http://schemas.microsoft.com/office/drawing/2014/main" id="{1E267C4D-D355-4A8A-8633-CBB4E0240E8E}"/>
              </a:ext>
            </a:extLst>
          </p:cNvPr>
          <p:cNvPicPr>
            <a:picLocks noChangeAspect="1"/>
          </p:cNvPicPr>
          <p:nvPr/>
        </p:nvPicPr>
        <p:blipFill>
          <a:blip r:embed="rId7" cstate="print">
            <a:duotone>
              <a:prstClr val="black"/>
              <a:schemeClr val="accent1">
                <a:tint val="45000"/>
                <a:satMod val="400000"/>
              </a:schemeClr>
            </a:duotone>
          </a:blip>
          <a:stretch>
            <a:fillRect/>
          </a:stretch>
        </p:blipFill>
        <p:spPr>
          <a:xfrm>
            <a:off x="5280560" y="4797152"/>
            <a:ext cx="2578334" cy="1513909"/>
          </a:xfrm>
          <a:prstGeom prst="rect">
            <a:avLst/>
          </a:prstGeom>
        </p:spPr>
      </p:pic>
      <p:cxnSp>
        <p:nvCxnSpPr>
          <p:cNvPr id="5" name="Прямая соединительная линия 4"/>
          <p:cNvCxnSpPr>
            <a:stCxn id="17" idx="0"/>
            <a:endCxn id="17" idx="2"/>
          </p:cNvCxnSpPr>
          <p:nvPr/>
        </p:nvCxnSpPr>
        <p:spPr>
          <a:xfrm>
            <a:off x="4508129" y="1268760"/>
            <a:ext cx="0" cy="5143448"/>
          </a:xfrm>
          <a:prstGeom prst="line">
            <a:avLst/>
          </a:prstGeom>
        </p:spPr>
        <p:style>
          <a:lnRef idx="1">
            <a:schemeClr val="accent1"/>
          </a:lnRef>
          <a:fillRef idx="0">
            <a:schemeClr val="accent1"/>
          </a:fillRef>
          <a:effectRef idx="0">
            <a:schemeClr val="accent1"/>
          </a:effectRef>
          <a:fontRef idx="minor">
            <a:schemeClr val="tx1"/>
          </a:fontRef>
        </p:style>
      </p:cxnSp>
      <p:pic>
        <p:nvPicPr>
          <p:cNvPr id="20" name="Picture 4" descr="https://upload.wikimedia.org/wikipedia/commons/thumb/7/72/Emblem_of_Roskomnadzor_(web-site).svg/1280px-Emblem_of_Roskomnadzor_(web-site).svg.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028384" y="72985"/>
            <a:ext cx="1020026" cy="113159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819940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1478</TotalTime>
  <Words>4504</Words>
  <Application>Microsoft Office PowerPoint</Application>
  <PresentationFormat>Экран (4:3)</PresentationFormat>
  <Paragraphs>309</Paragraphs>
  <Slides>38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38</vt:i4>
      </vt:variant>
    </vt:vector>
  </HeadingPairs>
  <TitlesOfParts>
    <vt:vector size="39" baseType="lpstr">
      <vt:lpstr>Тема Office</vt:lpstr>
      <vt:lpstr>ВЫПОЛНЕНИЕ ТРЕБОВАНИЙ ФЕДЕРАЛЬНОГО ЗАКОНА «О ПЕРСОНАЛЬНЫХ ДАННЫХ»</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СОБЛЮДЕНИЕ ТРЕБОВАНИЙ ФЗ «О ПЕРСОНАЛЬНЫХ ДАННЫХ» В СЕТИ «ИНТЕРНЕТ»</vt:lpstr>
      <vt:lpstr>Презентация PowerPoint</vt:lpstr>
      <vt:lpstr>Презентация PowerPoint</vt:lpstr>
      <vt:lpstr>Презентация PowerPoint</vt:lpstr>
      <vt:lpstr>СОБЛЮДЕНИЕ ТРЕБОВАНИЙ СТ. 6 ФЗ «О ПЕРСОНАЛЬНЫХ ДАННЫХ»</vt:lpstr>
      <vt:lpstr>Презентация PowerPoint</vt:lpstr>
      <vt:lpstr>СОБЛЮДЕНИЕ ТРЕБОВАНИЙ СТ. 6 ФЗ «О ПЕРСОНАЛЬНЫХ ДАННЫХ»</vt:lpstr>
      <vt:lpstr>СОБЛЮДЕНИЕ ТРЕБОВАНИЙ СТ. 5 ФЗ «О ПЕРСОНАЛЬНЫХ ДАННЫХ»</vt:lpstr>
      <vt:lpstr>СОБЛЮДЕНИЕ ТРЕБОВАНИЙ СТ. 10.1 ФЗ «О ПЕРСОНАЛЬНЫХ ДАННЫХ»</vt:lpstr>
      <vt:lpstr>СОБЛЮДЕНИЕ ТРЕБОВАНИЙ СТ. 12 ФЗ «О ПЕРСОНАЛЬНЫХ ДАННЫХ»</vt:lpstr>
      <vt:lpstr>СОБЛЮДЕНИЕ ТРЕБОВАНИЙ СТ. 18 ФЗ «О ПЕРСОНАЛЬНЫХ ДАННЫХ»</vt:lpstr>
      <vt:lpstr>СОБЛЮДЕНИЕ ТРЕБОВАНИЙ СТ. 18.1 ФЗ «О ПЕРСОНАЛЬНЫХ ДАННЫХ»</vt:lpstr>
      <vt:lpstr>СОБЛЮДЕНИЕ ТРЕБОВАНИЙ СТ. 18.1 ФЗ «О ПЕРСОНАЛЬНЫХ ДАННЫХ»</vt:lpstr>
      <vt:lpstr>СОБЛЮДЕНИЕ ТРЕБОВАНИЙ СТ. 22 ФЗ «О ПЕРСОНАЛЬНЫХ ДАННЫХ»</vt:lpstr>
      <vt:lpstr>СОБЛЮДЕНИЕ ТРЕБОВАНИЙ СТ. 22 ФЗ «О ПЕРСОНАЛЬНЫХ ДАННЫХ»</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krasnova</dc:creator>
  <cp:lastModifiedBy>Краснова Алина Николаевна</cp:lastModifiedBy>
  <cp:revision>137</cp:revision>
  <cp:lastPrinted>2023-09-26T08:07:25Z</cp:lastPrinted>
  <dcterms:created xsi:type="dcterms:W3CDTF">2022-11-17T06:21:38Z</dcterms:created>
  <dcterms:modified xsi:type="dcterms:W3CDTF">2025-01-28T03:02:40Z</dcterms:modified>
</cp:coreProperties>
</file>